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slideLayouts/slideLayout23.xml" ContentType="application/vnd.openxmlformats-officedocument.presentationml.slideLayout+xml"/>
  <Override PartName="/ppt/theme/theme10.xml" ContentType="application/vnd.openxmlformats-officedocument.theme+xml"/>
  <Override PartName="/ppt/slideLayouts/slideLayout24.xml" ContentType="application/vnd.openxmlformats-officedocument.presentationml.slideLayout+xml"/>
  <Override PartName="/ppt/theme/theme11.xml" ContentType="application/vnd.openxmlformats-officedocument.theme+xml"/>
  <Override PartName="/ppt/slideLayouts/slideLayout25.xml" ContentType="application/vnd.openxmlformats-officedocument.presentationml.slideLayout+xml"/>
  <Override PartName="/ppt/theme/theme1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3.xml" ContentType="application/vnd.openxmlformats-officedocument.theme+xml"/>
  <Override PartName="/ppt/slideLayouts/slideLayout32.xml" ContentType="application/vnd.openxmlformats-officedocument.presentationml.slideLayout+xml"/>
  <Override PartName="/ppt/theme/theme14.xml" ContentType="application/vnd.openxmlformats-officedocument.theme+xml"/>
  <Override PartName="/ppt/slideLayouts/slideLayout33.xml" ContentType="application/vnd.openxmlformats-officedocument.presentationml.slideLayout+xml"/>
  <Override PartName="/ppt/theme/theme15.xml" ContentType="application/vnd.openxmlformats-officedocument.theme+xml"/>
  <Override PartName="/ppt/slideLayouts/slideLayout34.xml" ContentType="application/vnd.openxmlformats-officedocument.presentationml.slideLayout+xml"/>
  <Override PartName="/ppt/theme/theme16.xml" ContentType="application/vnd.openxmlformats-officedocument.theme+xml"/>
  <Override PartName="/ppt/slideLayouts/slideLayout35.xml" ContentType="application/vnd.openxmlformats-officedocument.presentationml.slideLayout+xml"/>
  <Override PartName="/ppt/theme/theme17.xml" ContentType="application/vnd.openxmlformats-officedocument.theme+xml"/>
  <Override PartName="/ppt/slideLayouts/slideLayout36.xml" ContentType="application/vnd.openxmlformats-officedocument.presentationml.slideLayout+xml"/>
  <Override PartName="/ppt/theme/theme18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9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  <p:sldMasterId id="2147483664" r:id="rId5"/>
    <p:sldMasterId id="2147483666" r:id="rId6"/>
    <p:sldMasterId id="2147483668" r:id="rId7"/>
    <p:sldMasterId id="2147483670" r:id="rId8"/>
    <p:sldMasterId id="2147483672" r:id="rId9"/>
    <p:sldMasterId id="2147483677" r:id="rId10"/>
    <p:sldMasterId id="2147483684" r:id="rId11"/>
    <p:sldMasterId id="2147483686" r:id="rId12"/>
    <p:sldMasterId id="2147483688" r:id="rId13"/>
    <p:sldMasterId id="2147483690" r:id="rId14"/>
    <p:sldMasterId id="2147483692" r:id="rId15"/>
    <p:sldMasterId id="2147483694" r:id="rId16"/>
    <p:sldMasterId id="2147483701" r:id="rId17"/>
    <p:sldMasterId id="2147483703" r:id="rId18"/>
    <p:sldMasterId id="2147483705" r:id="rId19"/>
    <p:sldMasterId id="2147483707" r:id="rId20"/>
    <p:sldMasterId id="2147483709" r:id="rId21"/>
    <p:sldMasterId id="2147483711" r:id="rId22"/>
    <p:sldMasterId id="2147483723" r:id="rId23"/>
  </p:sldMasterIdLst>
  <p:notesMasterIdLst>
    <p:notesMasterId r:id="rId72"/>
  </p:notesMasterIdLst>
  <p:handoutMasterIdLst>
    <p:handoutMasterId r:id="rId73"/>
  </p:handoutMasterIdLst>
  <p:sldIdLst>
    <p:sldId id="280" r:id="rId24"/>
    <p:sldId id="426" r:id="rId25"/>
    <p:sldId id="427" r:id="rId26"/>
    <p:sldId id="428" r:id="rId27"/>
    <p:sldId id="424" r:id="rId28"/>
    <p:sldId id="429" r:id="rId29"/>
    <p:sldId id="346" r:id="rId30"/>
    <p:sldId id="347" r:id="rId31"/>
    <p:sldId id="365" r:id="rId32"/>
    <p:sldId id="430" r:id="rId33"/>
    <p:sldId id="352" r:id="rId34"/>
    <p:sldId id="361" r:id="rId35"/>
    <p:sldId id="395" r:id="rId36"/>
    <p:sldId id="440" r:id="rId37"/>
    <p:sldId id="356" r:id="rId38"/>
    <p:sldId id="366" r:id="rId39"/>
    <p:sldId id="441" r:id="rId40"/>
    <p:sldId id="355" r:id="rId41"/>
    <p:sldId id="349" r:id="rId42"/>
    <p:sldId id="436" r:id="rId43"/>
    <p:sldId id="421" r:id="rId44"/>
    <p:sldId id="431" r:id="rId45"/>
    <p:sldId id="354" r:id="rId46"/>
    <p:sldId id="396" r:id="rId47"/>
    <p:sldId id="359" r:id="rId48"/>
    <p:sldId id="397" r:id="rId49"/>
    <p:sldId id="362" r:id="rId50"/>
    <p:sldId id="433" r:id="rId51"/>
    <p:sldId id="434" r:id="rId52"/>
    <p:sldId id="435" r:id="rId53"/>
    <p:sldId id="358" r:id="rId54"/>
    <p:sldId id="357" r:id="rId55"/>
    <p:sldId id="432" r:id="rId56"/>
    <p:sldId id="438" r:id="rId57"/>
    <p:sldId id="437" r:id="rId58"/>
    <p:sldId id="439" r:id="rId59"/>
    <p:sldId id="442" r:id="rId60"/>
    <p:sldId id="443" r:id="rId61"/>
    <p:sldId id="444" r:id="rId62"/>
    <p:sldId id="445" r:id="rId63"/>
    <p:sldId id="446" r:id="rId64"/>
    <p:sldId id="447" r:id="rId65"/>
    <p:sldId id="448" r:id="rId66"/>
    <p:sldId id="449" r:id="rId67"/>
    <p:sldId id="450" r:id="rId68"/>
    <p:sldId id="451" r:id="rId69"/>
    <p:sldId id="452" r:id="rId70"/>
    <p:sldId id="453" r:id="rId71"/>
  </p:sldIdLst>
  <p:sldSz cx="12192000" cy="6858000"/>
  <p:notesSz cx="6858000" cy="9144000"/>
  <p:custShowLst>
    <p:custShow name="Telepítés" id="0">
      <p:sldLst>
        <p:sld r:id="rId24"/>
        <p:sld r:id="rId32"/>
        <p:sld r:id="rId35"/>
        <p:sld r:id="rId46"/>
        <p:sld r:id="rId39"/>
        <p:sld r:id="rId42"/>
      </p:sldLst>
    </p:custShow>
    <p:custShow name="csere" id="1">
      <p:sldLst>
        <p:sld r:id="rId31"/>
        <p:sld r:id="rId38"/>
        <p:sld r:id="rId48"/>
        <p:sld r:id="rId36"/>
        <p:sld r:id="rId24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ezdőlap" id="{CF0F1A37-396C-47BB-8EC5-61EBAA88B0A7}">
          <p14:sldIdLst>
            <p14:sldId id="280"/>
          </p14:sldIdLst>
        </p14:section>
        <p14:section name="Felület" id="{85841046-4663-4C84-83AA-E2E2D24C6EDC}">
          <p14:sldIdLst>
            <p14:sldId id="426"/>
            <p14:sldId id="427"/>
            <p14:sldId id="428"/>
            <p14:sldId id="424"/>
          </p14:sldIdLst>
        </p14:section>
        <p14:section name="Új eszköz telepítése / utólagos bekötése" id="{FD130FCF-256A-415B-B27C-ADD0B9408D77}">
          <p14:sldIdLst>
            <p14:sldId id="429"/>
            <p14:sldId id="346"/>
            <p14:sldId id="347"/>
            <p14:sldId id="365"/>
            <p14:sldId id="430"/>
            <p14:sldId id="352"/>
            <p14:sldId id="361"/>
            <p14:sldId id="395"/>
            <p14:sldId id="440"/>
            <p14:sldId id="356"/>
            <p14:sldId id="366"/>
            <p14:sldId id="441"/>
            <p14:sldId id="355"/>
            <p14:sldId id="349"/>
            <p14:sldId id="436"/>
            <p14:sldId id="421"/>
            <p14:sldId id="431"/>
            <p14:sldId id="354"/>
            <p14:sldId id="396"/>
            <p14:sldId id="359"/>
            <p14:sldId id="397"/>
            <p14:sldId id="362"/>
            <p14:sldId id="433"/>
            <p14:sldId id="434"/>
            <p14:sldId id="435"/>
            <p14:sldId id="358"/>
            <p14:sldId id="357"/>
            <p14:sldId id="432"/>
            <p14:sldId id="438"/>
            <p14:sldId id="437"/>
            <p14:sldId id="439"/>
            <p14:sldId id="442"/>
            <p14:sldId id="443"/>
            <p14:sldId id="444"/>
            <p14:sldId id="445"/>
            <p14:sldId id="446"/>
            <p14:sldId id="447"/>
            <p14:sldId id="448"/>
            <p14:sldId id="449"/>
            <p14:sldId id="450"/>
            <p14:sldId id="451"/>
            <p14:sldId id="452"/>
            <p14:sldId id="45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1" autoAdjust="0"/>
    <p:restoredTop sz="97505" autoAdjust="0"/>
  </p:normalViewPr>
  <p:slideViewPr>
    <p:cSldViewPr snapToGrid="0">
      <p:cViewPr>
        <p:scale>
          <a:sx n="125" d="100"/>
          <a:sy n="125" d="100"/>
        </p:scale>
        <p:origin x="1440" y="8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6" d="100"/>
          <a:sy n="126" d="100"/>
        </p:scale>
        <p:origin x="4912" y="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48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61" Type="http://schemas.openxmlformats.org/officeDocument/2006/relationships/slide" Target="slides/slide38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8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hu-HU" smtClean="0"/>
              <a:t>S 04 M01 Segédlet szinkronizációhoz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B17FF-6402-44FC-BD40-E81BA1EE6025}" type="datetimeFigureOut">
              <a:rPr lang="hu-HU" smtClean="0"/>
              <a:t>2021. 11. 23.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u-HU" smtClean="0"/>
              <a:t>Verzió szám: 1  Hatályba helyezve: 2021.11.30. Dokumentum azonosító: S04 M01 Segéslet szinkronizációhoz 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80ECE-D2DB-481F-B1F2-BCDE6BC540F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21956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7FADF0C-9E37-4459-A85C-336C82AAA2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S 04 M01 Segédlet szinkronizációhoz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E21D59-E378-4310-9286-AE368A7B518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136A1-8899-4197-9220-4B759BBB87C9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74DDE55-4531-4B49-AC79-176CBE2C0E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EC8671E-D2F8-4D9C-9AE1-D232647607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F7BD2-16B6-40F0-AA8C-FB00628E9C3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Verzió szám: 1  Hatályba helyezve: 2021.11.30. Dokumentum azonosító: S04 M01 Segéslet szinkronizációhoz 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69AAF-8262-4168-A27D-AFA3C23535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A3117-EF28-4781-B8C9-60E475DFC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467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POD with </a:t>
            </a:r>
            <a:r>
              <a:rPr lang="en-US" dirty="0" err="1"/>
              <a:t>Készülékhely</a:t>
            </a:r>
            <a:r>
              <a:rPr lang="en-US" dirty="0"/>
              <a:t> - Completed</a:t>
            </a:r>
          </a:p>
          <a:p>
            <a:r>
              <a:rPr lang="en-US" dirty="0"/>
              <a:t>Additional information regarding corrector setup, and settings</a:t>
            </a:r>
          </a:p>
        </p:txBody>
      </p:sp>
    </p:spTree>
    <p:extLst>
      <p:ext uri="{BB962C8B-B14F-4D97-AF65-F5344CB8AC3E}">
        <p14:creationId xmlns:p14="http://schemas.microsoft.com/office/powerpoint/2010/main" val="549174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30274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24749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99832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8964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22679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F2E5-812E-4825-B2D7-5B73B5597513}" type="datetime4">
              <a:rPr lang="hu-HU" smtClean="0"/>
              <a:t>2021. november 23.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Verziószám: 1.   Hatályba helyezve: 2021.11.30     Dokumentum azonosító: S 04 M01 Segédlet szinkronizációhoz                               Dia száma: 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00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3154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E13C2E-A996-44D0-A694-3E0D830927BB}" type="datetime4">
              <a:rPr lang="hu-HU" smtClean="0"/>
              <a:t>2021. november 23.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Verziószám: 1.   Hatályba helyezve: 2021.11.30     Dokumentum azonosító: S 04 M01 Segédlet szinkronizációhoz                               Dia száma: 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8139E-38FC-0C42-9C64-AD93030EB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00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17" y="2402647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D8B5B-372F-4378-B514-2CE67BB95CDF}" type="datetime4">
              <a:rPr lang="hu-HU" smtClean="0"/>
              <a:t>2021. november 23.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C05C39-9B20-3C44-B7D3-6FF2D18871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962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8109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522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1A1D3-1E30-48B4-9BBB-B91C2A163508}" type="datetime4">
              <a:rPr lang="hu-HU" smtClean="0"/>
              <a:t>2021. november 23.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Verziószám: 1.   Hatályba helyezve: 2021.11.30     Dokumentum azonosító: S 04 M01 Segédlet szinkronizációhoz                               Dia száma: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00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B43E3-D208-443D-9904-B8436F344C8F}" type="datetime4">
              <a:rPr lang="hu-HU" smtClean="0"/>
              <a:t>2021. november 23.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Verziószám: 1.   Hatályba helyezve: 2021.11.30     Dokumentum azonosító: S 04 M01 Segédlet szinkronizációhoz                               Dia száma: 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00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1215-D2BD-48BE-B205-68992575F80B}" type="datetime4">
              <a:rPr lang="hu-HU" smtClean="0"/>
              <a:t>2021. november 23.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Verziószám: 1.   Hatályba helyezve: 2021.11.30     Dokumentum azonosító: S 04 M01 Segédlet szinkronizációhoz                               Dia száma: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984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4A60D-8478-4487-BABE-82C451E0F4C5}" type="datetime4">
              <a:rPr lang="hu-HU" smtClean="0"/>
              <a:t>2021. november 23.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Verziószám: 1.   Hatályba helyezve: 2021.11.30     Dokumentum azonosító: S 04 M01 Segédlet szinkronizációhoz                               Dia száma: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61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B45EF-E98E-484E-BB34-87C965B30D2D}" type="datetime4">
              <a:rPr lang="hu-HU" smtClean="0"/>
              <a:t>2021. november 23.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Verziószám: 1.   Hatályba helyezve: 2021.11.30     Dokumentum azonosító: S 04 M01 Segédlet szinkronizációhoz                               Dia száma: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04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EF905-B4D2-430E-94F6-B4365B5C7061}" type="datetime4">
              <a:rPr lang="hu-HU" smtClean="0"/>
              <a:t>2021. november 23.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Verziószám: 1.   Hatályba helyezve: 2021.11.30     Dokumentum azonosító: S 04 M01 Segédlet szinkronizációhoz                               Dia száma: 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00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BE31-5EE7-4FE8-A50E-D2E40407418A}" type="datetime4">
              <a:rPr lang="hu-HU" smtClean="0"/>
              <a:t>2021. november 23.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Verziószám: 1.   Hatályba helyezve: 2021.11.30     Dokumentum azonosító: S 04 M01 Segédlet szinkronizációhoz                               Dia száma: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98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1276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31544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17" y="2402647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BA86-E066-4229-B5B9-EC0EFB27AA2B}" type="datetime4">
              <a:rPr lang="hu-HU" smtClean="0"/>
              <a:t>2021. november 23.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C05C39-9B20-3C44-B7D3-6FF2D18871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962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81095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5225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CCECE-563D-41C4-B772-4F2EDF102748}" type="datetime4">
              <a:rPr lang="hu-HU" smtClean="0"/>
              <a:t>2021. november 23.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Verziószám: 1.   Hatályba helyezve: 2021.11.30     Dokumentum azonosító: S 04 M01 Segédlet szinkronizációhoz                               Dia száma: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009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2AEC-1EF8-47D6-A849-D65798BE6B30}" type="datetime4">
              <a:rPr lang="hu-HU" smtClean="0"/>
              <a:t>2021. november 23.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Verziószám: 1.   Hatályba helyezve: 2021.11.30     Dokumentum azonosító: S 04 M01 Segédlet szinkronizációhoz                               Dia száma: 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00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67FA-0BE2-48CE-B825-D3C97DB85568}" type="datetime4">
              <a:rPr lang="hu-HU" smtClean="0"/>
              <a:t>2021. november 23.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Verziószám: 1.   Hatályba helyezve: 2021.11.30     Dokumentum azonosító: S 04 M01 Segédlet szinkronizációhoz                               Dia száma: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98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0A65C-38D3-4DBA-93EC-51F09074DF8C}" type="datetime4">
              <a:rPr lang="hu-HU" smtClean="0"/>
              <a:t>2021. november 23.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Verziószám: 1.   Hatályba helyezve: 2021.11.30     Dokumentum azonosító: S 04 M01 Segédlet szinkronizációhoz                               Dia száma: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6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4CDAA-030A-4DDA-9ACB-FD758A990C0D}" type="datetime4">
              <a:rPr lang="hu-HU" smtClean="0"/>
              <a:t>2021. november 23.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Verziószám: 1.   Hatályba helyezve: 2021.11.30     Dokumentum azonosító: S 04 M01 Segédlet szinkronizációhoz                               Dia száma: 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984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0CB99-A12E-4E59-9227-0E5F9BF151DF}" type="datetime4">
              <a:rPr lang="hu-HU" smtClean="0"/>
              <a:t>2021. november 23.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Verziószám: 1.   Hatályba helyezve: 2021.11.30     Dokumentum azonosító: S 04 M01 Segédlet szinkronizációhoz                               Dia száma: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040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B80E-A802-4DD5-B0FB-36C9885D7C50}" type="datetime4">
              <a:rPr lang="hu-HU" smtClean="0"/>
              <a:t>2021. november 23.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Verziószám: 1.   Hatályba helyezve: 2021.11.30     Dokumentum azonosító: S 04 M01 Segédlet szinkronizációhoz                               Dia száma: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98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1276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31544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17" y="2402647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3E577-CE99-4952-B097-B0EE1A3C8FC1}" type="datetime4">
              <a:rPr lang="hu-HU" smtClean="0"/>
              <a:t>2021. november 23.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C05C39-9B20-3C44-B7D3-6FF2D18871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9628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81095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5225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090AC-D30D-4C3C-B6FF-4446BD1BD570}" type="datetime4">
              <a:rPr lang="hu-HU" smtClean="0">
                <a:solidFill>
                  <a:prstClr val="black">
                    <a:tint val="75000"/>
                  </a:prstClr>
                </a:solidFill>
              </a:rPr>
              <a:t>2021. november 23.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prstClr val="black">
                    <a:tint val="75000"/>
                  </a:prstClr>
                </a:solidFill>
              </a:rPr>
              <a:t>Verziószám: 1.   Hatályba helyezve: 2021.11.30     Dokumentum azonosító: S 04 M01 Segédlet szinkronizációhoz                               Dia száma: </a:t>
            </a: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D2EC-9DDF-4528-854F-7CC34AFE5A5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310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55BDD-2F7D-4458-A19C-E0CC366982D4}" type="datetime4">
              <a:rPr lang="hu-HU" smtClean="0">
                <a:solidFill>
                  <a:prstClr val="black">
                    <a:tint val="75000"/>
                  </a:prstClr>
                </a:solidFill>
              </a:rPr>
              <a:t>2021. november 23.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prstClr val="black">
                    <a:tint val="75000"/>
                  </a:prstClr>
                </a:solidFill>
              </a:rPr>
              <a:t>Verziószám: 1.   Hatályba helyezve: 2021.11.30     Dokumentum azonosító: S 04 M01 Segédlet szinkronizációhoz                               Dia száma: </a:t>
            </a: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D2EC-9DDF-4528-854F-7CC34AFE5A5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1908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1A7B-31A6-4B37-814B-2DA27F0FC401}" type="datetime4">
              <a:rPr lang="hu-HU" smtClean="0">
                <a:solidFill>
                  <a:prstClr val="black">
                    <a:tint val="75000"/>
                  </a:prstClr>
                </a:solidFill>
              </a:rPr>
              <a:t>2021. november 23.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prstClr val="black">
                    <a:tint val="75000"/>
                  </a:prstClr>
                </a:solidFill>
              </a:rPr>
              <a:t>Verziószám: 1.   Hatályba helyezve: 2021.11.30     Dokumentum azonosító: S 04 M01 Segédlet szinkronizációhoz                               Dia száma: </a:t>
            </a: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D2EC-9DDF-4528-854F-7CC34AFE5A5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13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70D81-C6A7-4B1F-8A42-A53E72339BED}" type="datetime4">
              <a:rPr lang="hu-HU" smtClean="0"/>
              <a:t>2021. november 23.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Verziószám: 1.   Hatályba helyezve: 2021.11.30     Dokumentum azonosító: S 04 M01 Segédlet szinkronizációhoz                               Dia száma: </a:t>
            </a: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615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1CFE-5B3B-420D-B4A4-4AEEE2BE7FFB}" type="datetime4">
              <a:rPr lang="hu-HU" smtClean="0">
                <a:solidFill>
                  <a:prstClr val="black">
                    <a:tint val="75000"/>
                  </a:prstClr>
                </a:solidFill>
              </a:rPr>
              <a:t>2021. november 23.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prstClr val="black">
                    <a:tint val="75000"/>
                  </a:prstClr>
                </a:solidFill>
              </a:rPr>
              <a:t>Verziószám: 1.   Hatályba helyezve: 2021.11.30     Dokumentum azonosító: S 04 M01 Segédlet szinkronizációhoz                               Dia száma: </a:t>
            </a: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D2EC-9DDF-4528-854F-7CC34AFE5A5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4373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A984-7F27-45C2-926D-3AECFEE4E1A0}" type="datetime4">
              <a:rPr lang="hu-HU" smtClean="0">
                <a:solidFill>
                  <a:prstClr val="black">
                    <a:tint val="75000"/>
                  </a:prstClr>
                </a:solidFill>
              </a:rPr>
              <a:t>2021. november 23.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prstClr val="black">
                    <a:tint val="75000"/>
                  </a:prstClr>
                </a:solidFill>
              </a:rPr>
              <a:t>Verziószám: 1.   Hatályba helyezve: 2021.11.30     Dokumentum azonosító: S 04 M01 Segédlet szinkronizációhoz                               Dia száma: </a:t>
            </a: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D2EC-9DDF-4528-854F-7CC34AFE5A5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487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4DC1-8C31-47A4-8731-C2537C45EA09}" type="datetime4">
              <a:rPr lang="hu-HU" smtClean="0">
                <a:solidFill>
                  <a:prstClr val="black">
                    <a:tint val="75000"/>
                  </a:prstClr>
                </a:solidFill>
              </a:rPr>
              <a:t>2021. november 23.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prstClr val="black">
                    <a:tint val="75000"/>
                  </a:prstClr>
                </a:solidFill>
              </a:rPr>
              <a:t>Verziószám: 1.   Hatályba helyezve: 2021.11.30     Dokumentum azonosító: S 04 M01 Segédlet szinkronizációhoz                               Dia száma: </a:t>
            </a: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D2EC-9DDF-4528-854F-7CC34AFE5A5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3399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1768-3805-4222-A003-B0CA1FC1CACB}" type="datetime4">
              <a:rPr lang="hu-HU" smtClean="0">
                <a:solidFill>
                  <a:prstClr val="black">
                    <a:tint val="75000"/>
                  </a:prstClr>
                </a:solidFill>
              </a:rPr>
              <a:t>2021. november 23.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prstClr val="black">
                    <a:tint val="75000"/>
                  </a:prstClr>
                </a:solidFill>
              </a:rPr>
              <a:t>Verziószám: 1.   Hatályba helyezve: 2021.11.30     Dokumentum azonosító: S 04 M01 Segédlet szinkronizációhoz                               Dia száma: </a:t>
            </a: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D2EC-9DDF-4528-854F-7CC34AFE5A5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652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D4A7-AA21-439E-AFCE-814DA89260E0}" type="datetime4">
              <a:rPr lang="hu-HU" smtClean="0">
                <a:solidFill>
                  <a:prstClr val="black">
                    <a:tint val="75000"/>
                  </a:prstClr>
                </a:solidFill>
              </a:rPr>
              <a:t>2021. november 23.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prstClr val="black">
                    <a:tint val="75000"/>
                  </a:prstClr>
                </a:solidFill>
              </a:rPr>
              <a:t>Verziószám: 1.   Hatályba helyezve: 2021.11.30     Dokumentum azonosító: S 04 M01 Segédlet szinkronizációhoz                               Dia száma: </a:t>
            </a: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D2EC-9DDF-4528-854F-7CC34AFE5A5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1732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FEA2-207D-4B8C-99A1-816E4856CA0E}" type="datetime4">
              <a:rPr lang="hu-HU" smtClean="0">
                <a:solidFill>
                  <a:prstClr val="black">
                    <a:tint val="75000"/>
                  </a:prstClr>
                </a:solidFill>
              </a:rPr>
              <a:t>2021. november 23.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prstClr val="black">
                    <a:tint val="75000"/>
                  </a:prstClr>
                </a:solidFill>
              </a:rPr>
              <a:t>Verziószám: 1.   Hatályba helyezve: 2021.11.30     Dokumentum azonosító: S 04 M01 Segédlet szinkronizációhoz                               Dia száma: </a:t>
            </a: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D2EC-9DDF-4528-854F-7CC34AFE5A5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3296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8AD4-32C8-4C73-A0EC-F322167364DA}" type="datetime4">
              <a:rPr lang="hu-HU" smtClean="0">
                <a:solidFill>
                  <a:prstClr val="black">
                    <a:tint val="75000"/>
                  </a:prstClr>
                </a:solidFill>
              </a:rPr>
              <a:t>2021. november 23.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prstClr val="black">
                    <a:tint val="75000"/>
                  </a:prstClr>
                </a:solidFill>
              </a:rPr>
              <a:t>Verziószám: 1.   Hatályba helyezve: 2021.11.30     Dokumentum azonosító: S 04 M01 Segédlet szinkronizációhoz                               Dia száma: </a:t>
            </a: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D2EC-9DDF-4528-854F-7CC34AFE5A5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5249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27FE-575A-495C-A036-BA40C0000E75}" type="datetime4">
              <a:rPr lang="hu-HU" smtClean="0">
                <a:solidFill>
                  <a:prstClr val="black">
                    <a:tint val="75000"/>
                  </a:prstClr>
                </a:solidFill>
              </a:rPr>
              <a:t>2021. november 23.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prstClr val="black">
                    <a:tint val="75000"/>
                  </a:prstClr>
                </a:solidFill>
              </a:rPr>
              <a:t>Verziószám: 1.   Hatályba helyezve: 2021.11.30     Dokumentum azonosító: S 04 M01 Segédlet szinkronizációhoz                               Dia száma: </a:t>
            </a: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D2EC-9DDF-4528-854F-7CC34AFE5A5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201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E6346-B26F-4F20-A834-34ACA978CFB3}" type="datetime4">
              <a:rPr lang="hu-HU" smtClean="0"/>
              <a:t>2021. november 23.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Verziószám: 1.   Hatályba helyezve: 2021.11.30     Dokumentum azonosító: S 04 M01 Segédlet szinkronizációhoz                               Dia száma: 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56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9785-0ED0-434E-A91E-18B39CB896CE}" type="datetime4">
              <a:rPr lang="hu-HU" smtClean="0"/>
              <a:t>2021. november 23.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Verziószám: 1.   Hatályba helyezve: 2021.11.30     Dokumentum azonosító: S 04 M01 Segédlet szinkronizációhoz                               Dia száma: 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51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503FF-D22F-431E-B108-3EEFC60F72DC}" type="datetime4">
              <a:rPr lang="hu-HU" smtClean="0"/>
              <a:t>2021. november 23.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Verziószám: 1.   Hatályba helyezve: 2021.11.30     Dokumentum azonosító: S 04 M01 Segédlet szinkronizációhoz                               Dia száma: </a:t>
            </a: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040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BD36C-7AC5-4D80-AE0A-A0211530E5B0}" type="datetime4">
              <a:rPr lang="hu-HU" smtClean="0"/>
              <a:t>2021. november 23.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Verziószám: 1.   Hatályba helyezve: 2021.11.30     Dokumentum azonosító: S 04 M01 Segédlet szinkronizációhoz                               Dia száma: 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5208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5FCD2-A7EF-474A-ABB8-6F8FC0F10102}" type="datetime4">
              <a:rPr lang="hu-HU" smtClean="0"/>
              <a:t>2021. november 23.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Verziószám: 1.   Hatályba helyezve: 2021.11.30     Dokumentum azonosító: S 04 M01 Segédlet szinkronizációhoz                               Dia száma: 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4813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DDA2-C048-4E1E-B973-0EB5B6C4CBB2}" type="datetime4">
              <a:rPr lang="hu-HU" smtClean="0"/>
              <a:t>2021. november 23.</a:t>
            </a:fld>
            <a:endParaRPr lang="en-US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Verziószám: 1.   Hatályba helyezve: 2021.11.30     Dokumentum azonosító: S 04 M01 Segédlet szinkronizációhoz                               Dia száma: </a:t>
            </a: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0948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0CE50-8B1A-4604-B92A-828C3B870FD5}" type="datetime4">
              <a:rPr lang="hu-HU" smtClean="0"/>
              <a:t>2021. november 23.</a:t>
            </a:fld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Verziószám: 1.   Hatályba helyezve: 2021.11.30     Dokumentum azonosító: S 04 M01 Segédlet szinkronizációhoz                               Dia száma: 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2637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94DD3-CD98-43F3-8502-4685C18275F7}" type="datetime4">
              <a:rPr lang="hu-HU" smtClean="0"/>
              <a:t>2021. november 23.</a:t>
            </a:fld>
            <a:endParaRPr lang="en-US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Verziószám: 1.   Hatályba helyezve: 2021.11.30     Dokumentum azonosító: S 04 M01 Segédlet szinkronizációhoz                               Dia száma: 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3060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F2F1A-9E14-450B-9EA6-C1DF8ED9FE68}" type="datetime4">
              <a:rPr lang="hu-HU" smtClean="0"/>
              <a:t>2021. november 23.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Verziószám: 1.   Hatályba helyezve: 2021.11.30     Dokumentum azonosító: S 04 M01 Segédlet szinkronizációhoz                               Dia száma: 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0042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AFA-78E3-413B-BE58-0AEA6FB72E82}" type="datetime4">
              <a:rPr lang="hu-HU" smtClean="0"/>
              <a:t>2021. november 23.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Verziószám: 1.   Hatályba helyezve: 2021.11.30     Dokumentum azonosító: S 04 M01 Segédlet szinkronizációhoz                               Dia száma: 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9758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EF50-A310-4371-AEAF-E3BDB331D0A3}" type="datetime4">
              <a:rPr lang="hu-HU" smtClean="0"/>
              <a:t>2021. november 23.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Verziószám: 1.   Hatályba helyezve: 2021.11.30     Dokumentum azonosító: S 04 M01 Segédlet szinkronizációhoz                               Dia száma: 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5574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FD804-AE5A-45A0-9F12-34EAB5DF7743}" type="datetime4">
              <a:rPr lang="hu-HU" smtClean="0"/>
              <a:t>2021. november 23.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Verziószám: 1.   Hatályba helyezve: 2021.11.30     Dokumentum azonosító: S 04 M01 Segédlet szinkronizációhoz                               Dia száma: 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40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EE877-2594-4F20-BE25-ED75C4DFDD5A}" type="datetime4">
              <a:rPr lang="hu-HU" smtClean="0"/>
              <a:t>2021. november 23.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Verziószám: 1.   Hatályba helyezve: 2021.11.30     Dokumentum azonosító: S 04 M01 Segédlet szinkronizációhoz                               Dia száma: </a:t>
            </a: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98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1276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3154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5AB5EF-5239-4D21-AE16-F38C79F927B5}" type="datetime4">
              <a:rPr lang="hu-HU" smtClean="0"/>
              <a:t>2021. november 23.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Verziószám: 1.   Hatályba helyezve: 2021.11.30     Dokumentum azonosító: S 04 M01 Segédlet szinkronizációhoz                               Dia száma: 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8139E-38FC-0C42-9C64-AD93030EB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00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://www.cason.hu/" TargetMode="Externa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32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33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4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35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://www.cason.hu/" TargetMode="Externa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cason.hu/" TargetMode="Externa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97A0DB3C-9F72-4A97-BF18-17EAA93E7610}" type="datetime4">
              <a:rPr lang="hu-HU" smtClean="0"/>
              <a:t>2021. november 23.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2E38139E-38FC-0C42-9C64-AD93030EB89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5851"/>
          </a:xfrm>
          <a:prstGeom prst="rect">
            <a:avLst/>
          </a:prstGeom>
        </p:spPr>
      </p:pic>
      <p:grpSp>
        <p:nvGrpSpPr>
          <p:cNvPr id="7" name="Csoportba foglalás 6"/>
          <p:cNvGrpSpPr/>
          <p:nvPr userDrawn="1"/>
        </p:nvGrpSpPr>
        <p:grpSpPr>
          <a:xfrm>
            <a:off x="0" y="-7829"/>
            <a:ext cx="1393028" cy="6865829"/>
            <a:chOff x="0" y="-7829"/>
            <a:chExt cx="1393028" cy="6865829"/>
          </a:xfrm>
        </p:grpSpPr>
        <p:pic>
          <p:nvPicPr>
            <p:cNvPr id="8" name="Kép 7"/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0" y="-7829"/>
              <a:ext cx="1393028" cy="686582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 noChangeAspect="1"/>
            </p:cNvPicPr>
            <p:nvPr userDrawn="1"/>
          </p:nvPicPr>
          <p:blipFill>
            <a:blip r:embed="rId10">
              <a:biLevel thresh="25000"/>
            </a:blip>
            <a:stretch>
              <a:fillRect/>
            </a:stretch>
          </p:blipFill>
          <p:spPr>
            <a:xfrm>
              <a:off x="63280" y="93482"/>
              <a:ext cx="1266468" cy="1278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000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 advClick="0" advTm="4000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22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EC0759B0-1984-4D6D-A1C4-9D7218F2E791}" type="datetime4">
              <a:rPr lang="hu-HU" smtClean="0"/>
              <a:t>2021. november 23.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670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8BC05C39-9B20-3C44-B7D3-6FF2D18871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61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3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6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16995" y="3210339"/>
            <a:ext cx="1958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 err="1">
                <a:latin typeface="Proxima Nova" charset="0"/>
                <a:ea typeface="Proxima Nova" charset="0"/>
                <a:cs typeface="Proxima Nova" charset="0"/>
                <a:hlinkClick r:id="rId4"/>
              </a:rPr>
              <a:t>www.cason.hu</a:t>
            </a:r>
            <a:endParaRPr lang="en-US" sz="1600" b="1" i="0" dirty="0">
              <a:latin typeface="Proxima Nova" charset="0"/>
              <a:ea typeface="Proxima Nova" charset="0"/>
              <a:cs typeface="Proxima No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1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9A3D0B7D-DC33-42BD-8275-7899CA6AA33D}" type="datetime4">
              <a:rPr lang="hu-HU" smtClean="0"/>
              <a:t>2021. november 23.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2E38139E-38FC-0C42-9C64-AD93030EB89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0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305" y="14882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4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2149"/>
            <a:ext cx="12192000" cy="36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9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22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B8CD8538-8D0E-421F-AEC0-B1914B1C0F48}" type="datetime4">
              <a:rPr lang="hu-HU" smtClean="0"/>
              <a:t>2021. november 23.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670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8BC05C39-9B20-3C44-B7D3-6FF2D18871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61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3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6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16995" y="3210339"/>
            <a:ext cx="1958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 err="1">
                <a:latin typeface="Proxima Nova" charset="0"/>
                <a:ea typeface="Proxima Nova" charset="0"/>
                <a:cs typeface="Proxima Nova" charset="0"/>
                <a:hlinkClick r:id="rId4"/>
              </a:rPr>
              <a:t>www.cason.hu</a:t>
            </a:r>
            <a:endParaRPr lang="en-US" sz="1600" b="1" i="0" dirty="0">
              <a:latin typeface="Proxima Nova" charset="0"/>
              <a:ea typeface="Proxima Nova" charset="0"/>
              <a:cs typeface="Proxima No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1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A867E-5F5F-4E8B-A8D5-08CAB8F84464}" type="datetime4">
              <a:rPr lang="hu-HU" smtClean="0">
                <a:solidFill>
                  <a:prstClr val="black">
                    <a:tint val="75000"/>
                  </a:prstClr>
                </a:solidFill>
              </a:rPr>
              <a:t>2021. november 23.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 smtClean="0">
                <a:solidFill>
                  <a:prstClr val="black">
                    <a:tint val="75000"/>
                  </a:prstClr>
                </a:solidFill>
              </a:rPr>
              <a:t>Verziószám: 1.   Hatályba helyezve: 2021.11.30     Dokumentum azonosító: S 04 M01 Segédlet szinkronizációhoz                               Dia száma: </a:t>
            </a: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5D2EC-9DDF-4528-854F-7CC34AFE5A5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4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305" y="14882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4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5" r:id="rId2"/>
    <p:sldLayoutId id="2147483676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7B45C-C7AC-4E3A-B123-6356E3366515}" type="datetime4">
              <a:rPr lang="hu-HU" smtClean="0"/>
              <a:t>2021. november 23.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 smtClean="0"/>
              <a:t>Verziószám: 1.   Hatályba helyezve: 2021.11.30     Dokumentum azonosító: S 04 M01 Segédlet szinkronizációhoz                               Dia száma: 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8139E-38FC-0C42-9C64-AD93030EB8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17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2149"/>
            <a:ext cx="12192000" cy="36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9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4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22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65614769-3C24-4885-9F27-72CE169CDD23}" type="datetime4">
              <a:rPr lang="hu-HU" smtClean="0"/>
              <a:t>2021. november 23.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670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8BC05C39-9B20-3C44-B7D3-6FF2D18871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61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3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6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16995" y="3210339"/>
            <a:ext cx="1958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 err="1">
                <a:latin typeface="Proxima Nova" charset="0"/>
                <a:ea typeface="Proxima Nova" charset="0"/>
                <a:cs typeface="Proxima Nova" charset="0"/>
                <a:hlinkClick r:id="rId4"/>
              </a:rPr>
              <a:t>www.cason.hu</a:t>
            </a:r>
            <a:endParaRPr lang="en-US" sz="1600" b="1" i="0" dirty="0">
              <a:latin typeface="Proxima Nova" charset="0"/>
              <a:ea typeface="Proxima Nova" charset="0"/>
              <a:cs typeface="Proxima No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1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CF15A352-99A4-4DC3-A0C0-AC2A04F53225}" type="datetime4">
              <a:rPr lang="hu-HU" smtClean="0"/>
              <a:t>2021. november 23.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2E38139E-38FC-0C42-9C64-AD93030EB89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0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305" y="14882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4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2149"/>
            <a:ext cx="12192000" cy="36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9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9.xml"/><Relationship Id="rId4" Type="http://schemas.openxmlformats.org/officeDocument/2006/relationships/hyperlink" Target="https://play.google.com/store/apps/details?id=com.google.zxing.client.android&amp;hl=hu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Relationship Id="rId4" Type="http://schemas.openxmlformats.org/officeDocument/2006/relationships/hyperlink" Target="https://play.google.com/store/apps/details?id=com.google.zxing.client.android&amp;hl=h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mailto:tavfelugyelet@gdfsuez.hu" TargetMode="External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tavfelugyelet_ed@mvm.hu" TargetMode="External"/><Relationship Id="rId1" Type="http://schemas.openxmlformats.org/officeDocument/2006/relationships/slideLayout" Target="../slideLayouts/slideLayout4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926079" y="1933303"/>
            <a:ext cx="8129847" cy="3147852"/>
          </a:xfrm>
          <a:solidFill>
            <a:schemeClr val="accent5">
              <a:lumMod val="20000"/>
              <a:lumOff val="80000"/>
              <a:alpha val="75000"/>
            </a:schemeClr>
          </a:solidFill>
        </p:spPr>
        <p:txBody>
          <a:bodyPr anchor="ctr" anchorCtr="0">
            <a:normAutofit/>
          </a:bodyPr>
          <a:lstStyle/>
          <a:p>
            <a:r>
              <a:rPr lang="hu-HU" sz="4400" dirty="0"/>
              <a:t>Terepi beavatkozások folyamatában kötelezően elvégzendő szinkronizálási lépések  az S 04 segédlethez</a:t>
            </a:r>
          </a:p>
        </p:txBody>
      </p:sp>
      <p:pic>
        <p:nvPicPr>
          <p:cNvPr id="15" name="Kép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79" y="473116"/>
            <a:ext cx="1812069" cy="449580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2799080" y="671885"/>
            <a:ext cx="8066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		S 04 M01 Segédlet </a:t>
            </a:r>
            <a:r>
              <a:rPr lang="hu-HU" dirty="0" err="1" smtClean="0"/>
              <a:t>szinkronizációhoz</a:t>
            </a:r>
            <a:endParaRPr lang="hu-HU" dirty="0" smtClean="0"/>
          </a:p>
          <a:p>
            <a:r>
              <a:rPr lang="hu-HU" dirty="0" smtClean="0"/>
              <a:t>		-----------------------------------------------------------------------------------</a:t>
            </a:r>
            <a:endParaRPr lang="hu-HU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644056" y="6158285"/>
            <a:ext cx="119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Verzió: 1</a:t>
            </a:r>
            <a:endParaRPr lang="hu-HU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4353338" y="6114552"/>
            <a:ext cx="436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Hatályba lépés dátuma: 2021.11.30.</a:t>
            </a:r>
            <a:endParaRPr lang="hu-HU" dirty="0"/>
          </a:p>
        </p:txBody>
      </p:sp>
      <p:sp>
        <p:nvSpPr>
          <p:cNvPr id="19" name="Dia számának helye 18"/>
          <p:cNvSpPr>
            <a:spLocks noGrp="1"/>
          </p:cNvSpPr>
          <p:nvPr>
            <p:ph type="sldNum" sz="quarter" idx="12"/>
          </p:nvPr>
        </p:nvSpPr>
        <p:spPr>
          <a:xfrm>
            <a:off x="10169718" y="6587656"/>
            <a:ext cx="1184082" cy="202758"/>
          </a:xfrm>
        </p:spPr>
        <p:txBody>
          <a:bodyPr/>
          <a:lstStyle/>
          <a:p>
            <a:r>
              <a:rPr lang="hu-HU" dirty="0" smtClean="0"/>
              <a:t>Oldal: </a:t>
            </a:r>
            <a:fld id="{2E38139E-38FC-0C42-9C64-AD93030EB89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89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750" t="7943" r="32788" b="3963"/>
          <a:stretch/>
        </p:blipFill>
        <p:spPr>
          <a:xfrm>
            <a:off x="3863765" y="1548245"/>
            <a:ext cx="4079631" cy="5191548"/>
          </a:xfrm>
          <a:prstGeom prst="rect">
            <a:avLst/>
          </a:prstGeom>
        </p:spPr>
      </p:pic>
      <p:sp>
        <p:nvSpPr>
          <p:cNvPr id="16" name="Rectangular Callout 15"/>
          <p:cNvSpPr/>
          <p:nvPr/>
        </p:nvSpPr>
        <p:spPr>
          <a:xfrm>
            <a:off x="8353193" y="3473154"/>
            <a:ext cx="2563813" cy="958894"/>
          </a:xfrm>
          <a:prstGeom prst="wedgeRectCallout">
            <a:avLst>
              <a:gd name="adj1" fmla="val -160212"/>
              <a:gd name="adj2" fmla="val -9031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lt1"/>
                </a:solidFill>
              </a:rPr>
              <a:t>Feladat: </a:t>
            </a:r>
          </a:p>
          <a:p>
            <a:r>
              <a:rPr lang="hu-HU" dirty="0">
                <a:solidFill>
                  <a:schemeClr val="lt1"/>
                </a:solidFill>
              </a:rPr>
              <a:t>fogyasztási hely azonosító megadása</a:t>
            </a: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7257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I./3.1 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lépés Eszköz összerendelés 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</a:rPr>
              <a:t>- a gázmérő és a kommunikációs eszköz adatok </a:t>
            </a:r>
            <a:br>
              <a:rPr lang="hu-HU" sz="1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hu-HU" sz="1800" dirty="0">
                <a:solidFill>
                  <a:srgbClr val="FF0000"/>
                </a:solidFill>
              </a:rPr>
              <a:t>Mérő csere, leszerelés, helyszíni ellenőrzés, utólagos </a:t>
            </a:r>
            <a:r>
              <a:rPr lang="hu-HU" sz="1800" dirty="0" err="1">
                <a:solidFill>
                  <a:srgbClr val="FF0000"/>
                </a:solidFill>
              </a:rPr>
              <a:t>szinkronizáció</a:t>
            </a:r>
            <a:r>
              <a:rPr lang="hu-HU" sz="1800" dirty="0">
                <a:solidFill>
                  <a:srgbClr val="FF0000"/>
                </a:solidFill>
              </a:rPr>
              <a:t> esetén érvényes képernyő, és szabályok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535707" y="2646838"/>
            <a:ext cx="2563813" cy="958894"/>
          </a:xfrm>
          <a:prstGeom prst="wedgeRectCallout">
            <a:avLst>
              <a:gd name="adj1" fmla="val 89448"/>
              <a:gd name="adj2" fmla="val -84809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Feladat: </a:t>
            </a:r>
          </a:p>
          <a:p>
            <a:r>
              <a:rPr lang="hu-HU" b="1" dirty="0">
                <a:solidFill>
                  <a:schemeClr val="tx1"/>
                </a:solidFill>
              </a:rPr>
              <a:t>készülék hely azonosító megadása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8268675" y="2798439"/>
            <a:ext cx="3085125" cy="2308324"/>
          </a:xfrm>
          <a:prstGeom prst="wedgeRectCallout">
            <a:avLst>
              <a:gd name="adj1" fmla="val -82422"/>
              <a:gd name="adj2" fmla="val -7575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lt1"/>
                </a:solidFill>
              </a:rPr>
              <a:t>Feladat: </a:t>
            </a:r>
          </a:p>
          <a:p>
            <a:r>
              <a:rPr lang="hu-HU" dirty="0">
                <a:solidFill>
                  <a:schemeClr val="lt1"/>
                </a:solidFill>
              </a:rPr>
              <a:t>A kommunikációs eszköz gyári száma és a gázmérő gyári száma </a:t>
            </a:r>
            <a:r>
              <a:rPr lang="hu-HU" dirty="0">
                <a:solidFill>
                  <a:srgbClr val="FF0000"/>
                </a:solidFill>
              </a:rPr>
              <a:t>meg kell hogy egyezzen</a:t>
            </a:r>
            <a:r>
              <a:rPr lang="hu-HU" dirty="0">
                <a:solidFill>
                  <a:schemeClr val="lt1"/>
                </a:solidFill>
              </a:rPr>
              <a:t>, a terepi berendezések gyári számaival. Ha eltérés van, akkor hívja a CASON diszpécser </a:t>
            </a:r>
            <a:r>
              <a:rPr lang="hu-HU" dirty="0" err="1">
                <a:solidFill>
                  <a:schemeClr val="lt1"/>
                </a:solidFill>
              </a:rPr>
              <a:t>szolgáltatot</a:t>
            </a:r>
            <a:r>
              <a:rPr lang="hu-HU" dirty="0">
                <a:solidFill>
                  <a:schemeClr val="lt1"/>
                </a:solidFill>
              </a:rPr>
              <a:t>.</a:t>
            </a: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90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283" y="1037515"/>
            <a:ext cx="2524125" cy="95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6575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I./4. 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lépés:Eszköz összerendelés 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</a:rPr>
              <a:t>– gázmérő / korrektor gyári szám leolvasása, vagy manuális rögzítése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165600" y="1146175"/>
            <a:ext cx="2454276" cy="581025"/>
          </a:xfrm>
          <a:prstGeom prst="wedgeRectCallout">
            <a:avLst>
              <a:gd name="adj1" fmla="val 93389"/>
              <a:gd name="adj2" fmla="val 36269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Beolvasható QR kód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9258300" y="2501900"/>
            <a:ext cx="1397000" cy="581025"/>
          </a:xfrm>
          <a:prstGeom prst="wedgeRectCallout">
            <a:avLst>
              <a:gd name="adj1" fmla="val -59878"/>
              <a:gd name="adj2" fmla="val -16794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Beíró mező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7" y="2435494"/>
            <a:ext cx="4523016" cy="3416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8B64E7A-5A11-4357-AF2C-E5C890D63F3E}"/>
              </a:ext>
            </a:extLst>
          </p:cNvPr>
          <p:cNvSpPr/>
          <p:nvPr/>
        </p:nvSpPr>
        <p:spPr>
          <a:xfrm>
            <a:off x="3078480" y="3580087"/>
            <a:ext cx="2314258" cy="40403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ular Callout 10"/>
          <p:cNvSpPr/>
          <p:nvPr/>
        </p:nvSpPr>
        <p:spPr>
          <a:xfrm>
            <a:off x="7162799" y="3583462"/>
            <a:ext cx="2477589" cy="801322"/>
          </a:xfrm>
          <a:prstGeom prst="wedgeRectCallout">
            <a:avLst>
              <a:gd name="adj1" fmla="val -129367"/>
              <a:gd name="adj2" fmla="val -21811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Gyári szám:</a:t>
            </a:r>
          </a:p>
          <a:p>
            <a:r>
              <a:rPr lang="hu-HU" b="1" dirty="0">
                <a:solidFill>
                  <a:schemeClr val="tx1"/>
                </a:solidFill>
              </a:rPr>
              <a:t>Nr. / No. / Sn.  ....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Rectangular Callout 4">
            <a:extLst>
              <a:ext uri="{FF2B5EF4-FFF2-40B4-BE49-F238E27FC236}">
                <a16:creationId xmlns:a16="http://schemas.microsoft.com/office/drawing/2014/main" id="{09028BF0-E654-4DB2-A6EC-DA615F86EAE5}"/>
              </a:ext>
            </a:extLst>
          </p:cNvPr>
          <p:cNvSpPr/>
          <p:nvPr/>
        </p:nvSpPr>
        <p:spPr>
          <a:xfrm>
            <a:off x="6820874" y="5064188"/>
            <a:ext cx="4532926" cy="1200329"/>
          </a:xfrm>
          <a:prstGeom prst="wedgeRectCallout">
            <a:avLst>
              <a:gd name="adj1" fmla="val -25252"/>
              <a:gd name="adj2" fmla="val -2787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lt1"/>
                </a:solidFill>
              </a:rPr>
              <a:t>A QR kód beolvasás ikon csak mobil eszközön működik, azon is csak abban az esetben, ha telepítve van a </a:t>
            </a:r>
            <a:r>
              <a:rPr lang="hu-HU" b="1" dirty="0" err="1">
                <a:solidFill>
                  <a:schemeClr val="lt1"/>
                </a:solidFill>
              </a:rPr>
              <a:t>Barcode</a:t>
            </a:r>
            <a:r>
              <a:rPr lang="hu-HU" b="1" dirty="0">
                <a:solidFill>
                  <a:schemeClr val="lt1"/>
                </a:solidFill>
              </a:rPr>
              <a:t> </a:t>
            </a:r>
            <a:r>
              <a:rPr lang="hu-HU" b="1" dirty="0" err="1">
                <a:solidFill>
                  <a:schemeClr val="lt1"/>
                </a:solidFill>
              </a:rPr>
              <a:t>Scanner</a:t>
            </a:r>
            <a:r>
              <a:rPr lang="hu-HU" b="1" dirty="0">
                <a:solidFill>
                  <a:schemeClr val="lt1"/>
                </a:solidFill>
              </a:rPr>
              <a:t> </a:t>
            </a:r>
            <a:r>
              <a:rPr lang="hu-HU" dirty="0">
                <a:solidFill>
                  <a:schemeClr val="lt1"/>
                </a:solidFill>
              </a:rPr>
              <a:t>alkalmazás. (Az alkalmazás letölthet</a:t>
            </a:r>
            <a:r>
              <a:rPr lang="hu-HU" dirty="0">
                <a:solidFill>
                  <a:schemeClr val="bg1"/>
                </a:solidFill>
              </a:rPr>
              <a:t>ő a </a:t>
            </a:r>
            <a:r>
              <a:rPr lang="hu-HU" dirty="0">
                <a:solidFill>
                  <a:schemeClr val="bg1"/>
                </a:solidFill>
                <a:hlinkClick r:id="rId4"/>
              </a:rPr>
              <a:t>Play Áruházból</a:t>
            </a:r>
            <a:r>
              <a:rPr lang="hu-HU" dirty="0">
                <a:solidFill>
                  <a:schemeClr val="lt1"/>
                </a:solidFill>
              </a:rPr>
              <a:t>)</a:t>
            </a: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95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1146175"/>
            <a:ext cx="2667000" cy="78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6575"/>
          </a:xfrm>
        </p:spPr>
        <p:txBody>
          <a:bodyPr>
            <a:normAutofit fontScale="90000"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I./5.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 lépés: - DW Eszköz összerendelés 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</a:rPr>
              <a:t>– kommunikációs eszköz gyári szám leolvasása, vagy manuális rögzítése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165600" y="1146175"/>
            <a:ext cx="2454276" cy="581025"/>
          </a:xfrm>
          <a:prstGeom prst="wedgeRectCallout">
            <a:avLst>
              <a:gd name="adj1" fmla="val 93389"/>
              <a:gd name="adj2" fmla="val 36269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Beolvasható QR kód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75305" y="1408251"/>
            <a:ext cx="3966225" cy="5338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ular Callout 8"/>
          <p:cNvSpPr/>
          <p:nvPr/>
        </p:nvSpPr>
        <p:spPr>
          <a:xfrm>
            <a:off x="9258300" y="2501900"/>
            <a:ext cx="1397000" cy="581025"/>
          </a:xfrm>
          <a:prstGeom prst="wedgeRectCallout">
            <a:avLst>
              <a:gd name="adj1" fmla="val -59878"/>
              <a:gd name="adj2" fmla="val -16794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Beíró mező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B64E7A-5A11-4357-AF2C-E5C890D63F3E}"/>
              </a:ext>
            </a:extLst>
          </p:cNvPr>
          <p:cNvSpPr/>
          <p:nvPr/>
        </p:nvSpPr>
        <p:spPr>
          <a:xfrm>
            <a:off x="3352800" y="4917264"/>
            <a:ext cx="1708150" cy="40403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ular Callout 10"/>
          <p:cNvSpPr/>
          <p:nvPr/>
        </p:nvSpPr>
        <p:spPr>
          <a:xfrm>
            <a:off x="7162799" y="4828769"/>
            <a:ext cx="2477589" cy="801322"/>
          </a:xfrm>
          <a:prstGeom prst="wedgeRectCallout">
            <a:avLst>
              <a:gd name="adj1" fmla="val -137803"/>
              <a:gd name="adj2" fmla="val -23441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Gyári szám:</a:t>
            </a:r>
          </a:p>
          <a:p>
            <a:r>
              <a:rPr lang="hu-HU" b="1" dirty="0">
                <a:solidFill>
                  <a:schemeClr val="tx1"/>
                </a:solidFill>
              </a:rPr>
              <a:t>SN:256xxxxxx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Rectangular Callout 4">
            <a:extLst>
              <a:ext uri="{FF2B5EF4-FFF2-40B4-BE49-F238E27FC236}">
                <a16:creationId xmlns:a16="http://schemas.microsoft.com/office/drawing/2014/main" id="{9989CB5D-9BA7-4BE4-A5D7-971A0424AA96}"/>
              </a:ext>
            </a:extLst>
          </p:cNvPr>
          <p:cNvSpPr/>
          <p:nvPr/>
        </p:nvSpPr>
        <p:spPr>
          <a:xfrm>
            <a:off x="6991837" y="3355682"/>
            <a:ext cx="4532926" cy="1200329"/>
          </a:xfrm>
          <a:prstGeom prst="wedgeRectCallout">
            <a:avLst>
              <a:gd name="adj1" fmla="val -25252"/>
              <a:gd name="adj2" fmla="val -2787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lt1"/>
                </a:solidFill>
              </a:rPr>
              <a:t>A QR kód beolvasás ikon csak mobil eszközön működik, azon is csak abban az esetben, ha telepítve van a </a:t>
            </a:r>
            <a:r>
              <a:rPr lang="hu-HU" b="1" dirty="0" err="1">
                <a:solidFill>
                  <a:schemeClr val="lt1"/>
                </a:solidFill>
              </a:rPr>
              <a:t>Barcode</a:t>
            </a:r>
            <a:r>
              <a:rPr lang="hu-HU" b="1" dirty="0">
                <a:solidFill>
                  <a:schemeClr val="lt1"/>
                </a:solidFill>
              </a:rPr>
              <a:t> </a:t>
            </a:r>
            <a:r>
              <a:rPr lang="hu-HU" b="1" dirty="0" err="1">
                <a:solidFill>
                  <a:schemeClr val="lt1"/>
                </a:solidFill>
              </a:rPr>
              <a:t>Scanner</a:t>
            </a:r>
            <a:r>
              <a:rPr lang="hu-HU" b="1" dirty="0">
                <a:solidFill>
                  <a:schemeClr val="lt1"/>
                </a:solidFill>
              </a:rPr>
              <a:t> </a:t>
            </a:r>
            <a:r>
              <a:rPr lang="hu-HU" dirty="0">
                <a:solidFill>
                  <a:schemeClr val="lt1"/>
                </a:solidFill>
              </a:rPr>
              <a:t>alkalmazás. (Az alkalmazás letölthet</a:t>
            </a:r>
            <a:r>
              <a:rPr lang="hu-HU" dirty="0">
                <a:solidFill>
                  <a:schemeClr val="bg1"/>
                </a:solidFill>
              </a:rPr>
              <a:t>ő a </a:t>
            </a:r>
            <a:r>
              <a:rPr lang="hu-HU" dirty="0">
                <a:solidFill>
                  <a:schemeClr val="bg1"/>
                </a:solidFill>
                <a:hlinkClick r:id="rId4"/>
              </a:rPr>
              <a:t>Play Áruházból</a:t>
            </a:r>
            <a:r>
              <a:rPr lang="hu-HU" dirty="0">
                <a:solidFill>
                  <a:schemeClr val="lt1"/>
                </a:solidFill>
              </a:rPr>
              <a:t>)</a:t>
            </a: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02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688" t="30070" r="34271" b="58624"/>
          <a:stretch/>
        </p:blipFill>
        <p:spPr>
          <a:xfrm>
            <a:off x="7091539" y="1037503"/>
            <a:ext cx="3124200" cy="1196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close up of a sign&#10;&#10;Description generated with high confidence">
            <a:extLst>
              <a:ext uri="{FF2B5EF4-FFF2-40B4-BE49-F238E27FC236}">
                <a16:creationId xmlns:a16="http://schemas.microsoft.com/office/drawing/2014/main" id="{740EF4C3-4685-4EE2-B410-B682251EFA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91" y="2973509"/>
            <a:ext cx="5590785" cy="3144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6575"/>
          </a:xfrm>
        </p:spPr>
        <p:txBody>
          <a:bodyPr>
            <a:normAutofit fontScale="90000"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I./5. 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lépés: FTB Mini - Eszköz összerendelés 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</a:rPr>
              <a:t>– kommunikációs eszköz gyári szám leolvasása, vagy manuális rögzítése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165600" y="1146175"/>
            <a:ext cx="2454276" cy="581025"/>
          </a:xfrm>
          <a:prstGeom prst="wedgeRectCallout">
            <a:avLst>
              <a:gd name="adj1" fmla="val 93389"/>
              <a:gd name="adj2" fmla="val 36269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Beolvasható QR kód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9258300" y="2501900"/>
            <a:ext cx="1397000" cy="581025"/>
          </a:xfrm>
          <a:prstGeom prst="wedgeRectCallout">
            <a:avLst>
              <a:gd name="adj1" fmla="val -59878"/>
              <a:gd name="adj2" fmla="val -16794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Beíró mező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B64E7A-5A11-4357-AF2C-E5C890D63F3E}"/>
              </a:ext>
            </a:extLst>
          </p:cNvPr>
          <p:cNvSpPr/>
          <p:nvPr/>
        </p:nvSpPr>
        <p:spPr>
          <a:xfrm>
            <a:off x="1515207" y="4424733"/>
            <a:ext cx="1708150" cy="40403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ular Callout 10"/>
          <p:cNvSpPr/>
          <p:nvPr/>
        </p:nvSpPr>
        <p:spPr>
          <a:xfrm>
            <a:off x="5852745" y="2370241"/>
            <a:ext cx="2477589" cy="2160196"/>
          </a:xfrm>
          <a:prstGeom prst="wedgeRectCallout">
            <a:avLst>
              <a:gd name="adj1" fmla="val -152385"/>
              <a:gd name="adj2" fmla="val 54746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Vonalkód: kommunikációs azonosító. Ez nem azonos a SAP rendszerben lévő </a:t>
            </a:r>
            <a:r>
              <a:rPr lang="hu-HU" b="1" dirty="0" err="1">
                <a:solidFill>
                  <a:schemeClr val="tx1"/>
                </a:solidFill>
              </a:rPr>
              <a:t>gyáriszámmal</a:t>
            </a:r>
            <a:r>
              <a:rPr lang="hu-HU" b="1" dirty="0">
                <a:solidFill>
                  <a:schemeClr val="tx1"/>
                </a:solidFill>
              </a:rPr>
              <a:t> (lásd következő dia)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59500" y="4709685"/>
            <a:ext cx="5715000" cy="147732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dirty="0"/>
              <a:t>Az FTB minik esetébe a </a:t>
            </a:r>
            <a:r>
              <a:rPr lang="hu-HU" dirty="0" err="1"/>
              <a:t>fedlapon</a:t>
            </a:r>
            <a:r>
              <a:rPr lang="hu-HU" dirty="0"/>
              <a:t> található (vonalkód) gyári szám nem minden esetben egyezik meg az eszköz valós gyári számával. Az eltérés a későbbi lépésekben okozhat problémát. </a:t>
            </a:r>
            <a:r>
              <a:rPr lang="hu-HU" dirty="0">
                <a:solidFill>
                  <a:srgbClr val="FF0000"/>
                </a:solidFill>
              </a:rPr>
              <a:t>Az SAP rendszerben általában a </a:t>
            </a:r>
            <a:r>
              <a:rPr lang="hu-HU" dirty="0" err="1">
                <a:solidFill>
                  <a:srgbClr val="FF0000"/>
                </a:solidFill>
              </a:rPr>
              <a:t>fedlapra</a:t>
            </a:r>
            <a:r>
              <a:rPr lang="hu-HU" dirty="0">
                <a:solidFill>
                  <a:srgbClr val="FF0000"/>
                </a:solidFill>
              </a:rPr>
              <a:t> kézzel felírt gyáriszám szerepel, célszerűen ezt kell rögzíteni.</a:t>
            </a:r>
          </a:p>
        </p:txBody>
      </p:sp>
      <p:sp>
        <p:nvSpPr>
          <p:cNvPr id="14" name="Dia számának hely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88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2735" y="241139"/>
            <a:ext cx="10515600" cy="1325563"/>
          </a:xfrm>
        </p:spPr>
        <p:txBody>
          <a:bodyPr>
            <a:normAutofit/>
          </a:bodyPr>
          <a:lstStyle/>
          <a:p>
            <a:r>
              <a:rPr lang="hu-HU" sz="2200" b="1" dirty="0">
                <a:solidFill>
                  <a:srgbClr val="FF0000"/>
                </a:solidFill>
                <a:latin typeface="Proxima Nova" charset="0"/>
                <a:ea typeface="Proxima Nova" charset="0"/>
                <a:cs typeface="Proxima Nova" charset="0"/>
              </a:rPr>
              <a:t>I./5. </a:t>
            </a:r>
            <a:r>
              <a:rPr lang="hu-HU" sz="2200" b="1" dirty="0">
                <a:solidFill>
                  <a:schemeClr val="accent1">
                    <a:lumMod val="75000"/>
                  </a:schemeClr>
                </a:solidFill>
                <a:latin typeface="Proxima Nova" charset="0"/>
                <a:ea typeface="Proxima Nova" charset="0"/>
                <a:cs typeface="Proxima Nova" charset="0"/>
              </a:rPr>
              <a:t>lépés: FTB készülék </a:t>
            </a:r>
            <a:r>
              <a:rPr lang="hu-HU" sz="2200" b="1" dirty="0" err="1">
                <a:solidFill>
                  <a:schemeClr val="accent1">
                    <a:lumMod val="75000"/>
                  </a:schemeClr>
                </a:solidFill>
                <a:latin typeface="Proxima Nova" charset="0"/>
                <a:ea typeface="Proxima Nova" charset="0"/>
                <a:cs typeface="Proxima Nova" charset="0"/>
              </a:rPr>
              <a:t>gyáriszámának</a:t>
            </a:r>
            <a:r>
              <a:rPr lang="hu-HU" sz="2200" b="1" dirty="0">
                <a:solidFill>
                  <a:schemeClr val="accent1">
                    <a:lumMod val="75000"/>
                  </a:schemeClr>
                </a:solidFill>
                <a:latin typeface="Proxima Nova" charset="0"/>
                <a:ea typeface="Proxima Nova" charset="0"/>
                <a:cs typeface="Proxima Nova" charset="0"/>
              </a:rPr>
              <a:t> beazonosítása: a dobozon általában filctollal manuálisan felírva található. Ezt kell rögzíteni/megadni a szinkronizálás során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09" y="1825624"/>
            <a:ext cx="10671464" cy="5032375"/>
          </a:xfrm>
        </p:spPr>
      </p:pic>
      <p:sp>
        <p:nvSpPr>
          <p:cNvPr id="6" name="Rectangular Callout 10"/>
          <p:cNvSpPr/>
          <p:nvPr/>
        </p:nvSpPr>
        <p:spPr>
          <a:xfrm>
            <a:off x="8550746" y="2532639"/>
            <a:ext cx="2477589" cy="801322"/>
          </a:xfrm>
          <a:prstGeom prst="wedgeRectCallout">
            <a:avLst>
              <a:gd name="adj1" fmla="val -159095"/>
              <a:gd name="adj2" fmla="val 161990"/>
            </a:avLst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Gyári szám: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pl.: 1333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D2EC-9DDF-4528-854F-7CC34AFE5A5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271" y="4295884"/>
            <a:ext cx="3225800" cy="195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ular Callout 13"/>
          <p:cNvSpPr/>
          <p:nvPr/>
        </p:nvSpPr>
        <p:spPr>
          <a:xfrm>
            <a:off x="1104901" y="5680058"/>
            <a:ext cx="3510056" cy="690308"/>
          </a:xfrm>
          <a:prstGeom prst="wedgeRectCallout">
            <a:avLst>
              <a:gd name="adj1" fmla="val 111765"/>
              <a:gd name="adj2" fmla="val 19834"/>
            </a:avLst>
          </a:prstGeom>
          <a:pattFill prst="solidDmnd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99" y="1348264"/>
            <a:ext cx="2571750" cy="1247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2646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I./6. 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lépés: Eszköz összerendelés 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</a:rPr>
              <a:t>– impulzus egyenérték megadása</a:t>
            </a:r>
            <a:br>
              <a:rPr lang="hu-HU" sz="1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hu-HU" sz="1800" dirty="0">
                <a:solidFill>
                  <a:srgbClr val="FF0000"/>
                </a:solidFill>
              </a:rPr>
              <a:t>Nagyon fontos a pontos megadása, különben rossz mérési értékek kerülnek a rendszerbe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8122193" y="2954924"/>
            <a:ext cx="2829742" cy="982075"/>
          </a:xfrm>
          <a:prstGeom prst="wedgeRectCallout">
            <a:avLst>
              <a:gd name="adj1" fmla="val -39724"/>
              <a:gd name="adj2" fmla="val -111371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Az egyenérték a beíró-mezőbe való kattintás után kiválasztható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1" y="1381990"/>
            <a:ext cx="5257800" cy="3891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8B64E7A-5A11-4357-AF2C-E5C890D63F3E}"/>
              </a:ext>
            </a:extLst>
          </p:cNvPr>
          <p:cNvSpPr/>
          <p:nvPr/>
        </p:nvSpPr>
        <p:spPr>
          <a:xfrm>
            <a:off x="1348372" y="3445961"/>
            <a:ext cx="1309369" cy="24707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ular Callout 10"/>
          <p:cNvSpPr/>
          <p:nvPr/>
        </p:nvSpPr>
        <p:spPr>
          <a:xfrm>
            <a:off x="706384" y="5680058"/>
            <a:ext cx="3902715" cy="801322"/>
          </a:xfrm>
          <a:prstGeom prst="wedgeRectCallout">
            <a:avLst>
              <a:gd name="adj1" fmla="val -16306"/>
              <a:gd name="adj2" fmla="val -298542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Az egyenérték a gázmérők egy részén feltüntetésre kerül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B64E7A-5A11-4357-AF2C-E5C890D63F3E}"/>
              </a:ext>
            </a:extLst>
          </p:cNvPr>
          <p:cNvSpPr/>
          <p:nvPr/>
        </p:nvSpPr>
        <p:spPr>
          <a:xfrm>
            <a:off x="6946900" y="5928445"/>
            <a:ext cx="1501774" cy="32323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31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35464"/>
          </a:xfrm>
        </p:spPr>
        <p:txBody>
          <a:bodyPr>
            <a:normAutofit/>
          </a:bodyPr>
          <a:lstStyle/>
          <a:p>
            <a:r>
              <a:rPr lang="hu-HU" sz="3200" dirty="0">
                <a:solidFill>
                  <a:srgbClr val="FF0000"/>
                </a:solidFill>
              </a:rPr>
              <a:t>I./6.1. </a:t>
            </a:r>
            <a:r>
              <a:rPr lang="hu-HU" sz="2700" dirty="0">
                <a:solidFill>
                  <a:schemeClr val="accent1">
                    <a:lumMod val="75000"/>
                  </a:schemeClr>
                </a:solidFill>
              </a:rPr>
              <a:t>lépés: Eszköz összerendelés – impulzus egyenérték megadása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hu-HU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hu-HU" sz="2400" dirty="0">
                <a:solidFill>
                  <a:srgbClr val="FF0000"/>
                </a:solidFill>
              </a:rPr>
              <a:t>Nagyon fontos a pontos megadása, különben rossz mérési értékek kerülnek a rendszerbe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56" y="1875422"/>
            <a:ext cx="5204101" cy="4094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3606" t="56633" r="49663" b="27181"/>
          <a:stretch/>
        </p:blipFill>
        <p:spPr>
          <a:xfrm>
            <a:off x="6928336" y="1496291"/>
            <a:ext cx="2883879" cy="128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ular Callout 8"/>
          <p:cNvSpPr/>
          <p:nvPr/>
        </p:nvSpPr>
        <p:spPr>
          <a:xfrm>
            <a:off x="8122193" y="2954924"/>
            <a:ext cx="2829742" cy="982075"/>
          </a:xfrm>
          <a:prstGeom prst="wedgeRectCallout">
            <a:avLst>
              <a:gd name="adj1" fmla="val -52774"/>
              <a:gd name="adj2" fmla="val -117638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Az egyenérték a beíró-mezőbe való kattintás után kiválasztható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5589950" y="5667057"/>
            <a:ext cx="5816603" cy="646331"/>
          </a:xfrm>
          <a:prstGeom prst="wedgeRectCallout">
            <a:avLst>
              <a:gd name="adj1" fmla="val -25252"/>
              <a:gd name="adj2" fmla="val -2787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/>
              <a:t>Ennél az „alulról </a:t>
            </a:r>
            <a:r>
              <a:rPr lang="hu-HU" dirty="0" err="1"/>
              <a:t>bepattintós</a:t>
            </a:r>
            <a:r>
              <a:rPr lang="hu-HU" dirty="0"/>
              <a:t>” MGMT mérőnél mindig 1 az impulzus egyenérték.</a:t>
            </a:r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77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14393"/>
          </a:xfrm>
        </p:spPr>
        <p:txBody>
          <a:bodyPr>
            <a:noAutofit/>
          </a:bodyPr>
          <a:lstStyle/>
          <a:p>
            <a:r>
              <a:rPr lang="hu-HU" sz="2900" dirty="0">
                <a:solidFill>
                  <a:srgbClr val="FF0000"/>
                </a:solidFill>
              </a:rPr>
              <a:t>I./6.1.1 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lépés: Eszköz összerendelés – impulzus egyenérték megadása (a mágneses jeladó általában a legkisebb helyi értékű dobon van). </a:t>
            </a:r>
            <a:r>
              <a:rPr lang="hu-HU" sz="2900" dirty="0">
                <a:solidFill>
                  <a:srgbClr val="FF0000"/>
                </a:solidFill>
              </a:rPr>
              <a:t>Nagyon fontos a pontos megadása, különben rossz mérési értékek kerülnek a rendszerbe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810" y="2529249"/>
            <a:ext cx="4594133" cy="226096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53" y="2452687"/>
            <a:ext cx="5832038" cy="3338842"/>
          </a:xfrm>
          <a:prstGeom prst="rect">
            <a:avLst/>
          </a:prstGeom>
        </p:spPr>
      </p:pic>
      <p:sp>
        <p:nvSpPr>
          <p:cNvPr id="6" name="Rectangular Callout 8"/>
          <p:cNvSpPr/>
          <p:nvPr/>
        </p:nvSpPr>
        <p:spPr>
          <a:xfrm>
            <a:off x="3266258" y="5875925"/>
            <a:ext cx="2829742" cy="982075"/>
          </a:xfrm>
          <a:prstGeom prst="wedgeRectCallout">
            <a:avLst>
              <a:gd name="adj1" fmla="val -9444"/>
              <a:gd name="adj2" fmla="val -135625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Számdobon látható a jeladó, a dob elhelyezkedése alapján kiszámolható az egyenérték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ectangular Callout 8"/>
          <p:cNvSpPr/>
          <p:nvPr/>
        </p:nvSpPr>
        <p:spPr>
          <a:xfrm>
            <a:off x="8115349" y="4939940"/>
            <a:ext cx="2829742" cy="1918060"/>
          </a:xfrm>
          <a:prstGeom prst="wedgeRectCallout">
            <a:avLst>
              <a:gd name="adj1" fmla="val 42331"/>
              <a:gd name="adj2" fmla="val -78086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1 m3 = 1000 l</a:t>
            </a:r>
          </a:p>
          <a:p>
            <a:r>
              <a:rPr lang="hu-HU" b="1" dirty="0">
                <a:solidFill>
                  <a:schemeClr val="tx1"/>
                </a:solidFill>
              </a:rPr>
              <a:t>Helyi érték:</a:t>
            </a:r>
          </a:p>
          <a:p>
            <a:r>
              <a:rPr lang="hu-HU" b="1" dirty="0">
                <a:solidFill>
                  <a:schemeClr val="tx1"/>
                </a:solidFill>
              </a:rPr>
              <a:t>3. dob (1-es) </a:t>
            </a:r>
            <a:r>
              <a:rPr lang="hu-HU" b="1" dirty="0">
                <a:solidFill>
                  <a:schemeClr val="tx1"/>
                </a:solidFill>
                <a:sym typeface="Wingdings" panose="05000000000000000000" pitchFamily="2" charset="2"/>
              </a:rPr>
              <a:t> 0.01</a:t>
            </a:r>
          </a:p>
          <a:p>
            <a:r>
              <a:rPr lang="hu-HU" b="1" dirty="0">
                <a:solidFill>
                  <a:schemeClr val="tx1"/>
                </a:solidFill>
                <a:sym typeface="Wingdings" panose="05000000000000000000" pitchFamily="2" charset="2"/>
              </a:rPr>
              <a:t>2. dob (10-es)  0.1</a:t>
            </a:r>
          </a:p>
          <a:p>
            <a:r>
              <a:rPr lang="hu-HU" b="1" dirty="0">
                <a:solidFill>
                  <a:schemeClr val="tx1"/>
                </a:solidFill>
                <a:sym typeface="Wingdings" panose="05000000000000000000" pitchFamily="2" charset="2"/>
              </a:rPr>
              <a:t>1. Dob (100-as)  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C8B64E7A-5A11-4357-AF2C-E5C890D63F3E}"/>
              </a:ext>
            </a:extLst>
          </p:cNvPr>
          <p:cNvSpPr/>
          <p:nvPr/>
        </p:nvSpPr>
        <p:spPr>
          <a:xfrm>
            <a:off x="678180" y="4042064"/>
            <a:ext cx="1555865" cy="28206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C8B64E7A-5A11-4357-AF2C-E5C890D63F3E}"/>
              </a:ext>
            </a:extLst>
          </p:cNvPr>
          <p:cNvSpPr/>
          <p:nvPr/>
        </p:nvSpPr>
        <p:spPr>
          <a:xfrm>
            <a:off x="6632809" y="2686468"/>
            <a:ext cx="1482539" cy="40403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a számának hely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41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606" y="1170089"/>
            <a:ext cx="2514600" cy="80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6575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I./7. 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lépés:Eszköz összerendelés 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</a:rPr>
              <a:t>– gázmérő számláló állás rögzítése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6594231" y="2446925"/>
            <a:ext cx="4637104" cy="1069998"/>
          </a:xfrm>
          <a:prstGeom prst="wedgeRectCallout">
            <a:avLst>
              <a:gd name="adj1" fmla="val -6734"/>
              <a:gd name="adj2" fmla="val -112799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Beíró mező</a:t>
            </a:r>
          </a:p>
          <a:p>
            <a:r>
              <a:rPr lang="hu-HU" b="1" dirty="0">
                <a:solidFill>
                  <a:schemeClr val="tx1"/>
                </a:solidFill>
              </a:rPr>
              <a:t>érték beírás max. 2 tizedesjeggyel</a:t>
            </a:r>
          </a:p>
          <a:p>
            <a:r>
              <a:rPr lang="hu-HU" b="1" dirty="0">
                <a:solidFill>
                  <a:schemeClr val="tx1"/>
                </a:solidFill>
              </a:rPr>
              <a:t>Tizedes megadására „ . ” (pont)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18" y="1273591"/>
            <a:ext cx="4523016" cy="3416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ular Callout 10"/>
          <p:cNvSpPr/>
          <p:nvPr/>
        </p:nvSpPr>
        <p:spPr>
          <a:xfrm>
            <a:off x="5114017" y="4289596"/>
            <a:ext cx="2477589" cy="801322"/>
          </a:xfrm>
          <a:prstGeom prst="wedgeRectCallout">
            <a:avLst>
              <a:gd name="adj1" fmla="val -124439"/>
              <a:gd name="adj2" fmla="val -177210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Számláló állás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722" y="5846544"/>
            <a:ext cx="6483958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dirty="0"/>
              <a:t>Mivel a mágneses jeladó a legkisebb keréken található, így minimum az utolsó tizedes eltérhet a megjelenített értékeken.</a:t>
            </a: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29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1671638"/>
            <a:ext cx="5619750" cy="351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3120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I./8. 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lépés:</a:t>
            </a:r>
            <a:r>
              <a:rPr lang="hu-HU" sz="2400" dirty="0">
                <a:solidFill>
                  <a:srgbClr val="FF0000"/>
                </a:solidFill>
              </a:rPr>
              <a:t> 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Eszköz összerendelés 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</a:rPr>
              <a:t>– adatok mentése</a:t>
            </a:r>
            <a:br>
              <a:rPr lang="hu-HU" sz="1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hu-HU" sz="1800" dirty="0">
                <a:solidFill>
                  <a:srgbClr val="FF0000"/>
                </a:solidFill>
              </a:rPr>
              <a:t>Törzsadat, és mérési adatok szinkronizálásának utolsó lépése, adatok beküldése az adatgyűjtő rendszerbe. Ezzel a lépéssel a rendszerbe felszerelésre került a távadó/gázmérő/korrektor, vagy módosításra a mérőállás.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1267097" y="2179247"/>
            <a:ext cx="1842814" cy="746833"/>
          </a:xfrm>
          <a:prstGeom prst="wedgeRectCallout">
            <a:avLst>
              <a:gd name="adj1" fmla="val 136127"/>
              <a:gd name="adj2" fmla="val -58488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Adatok mentése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ectangular Callout 14">
            <a:extLst>
              <a:ext uri="{FF2B5EF4-FFF2-40B4-BE49-F238E27FC236}">
                <a16:creationId xmlns:a16="http://schemas.microsoft.com/office/drawing/2014/main" id="{274071A3-B7DB-44BF-B8CC-5FBAF6C63AF3}"/>
              </a:ext>
            </a:extLst>
          </p:cNvPr>
          <p:cNvSpPr/>
          <p:nvPr/>
        </p:nvSpPr>
        <p:spPr>
          <a:xfrm>
            <a:off x="5589950" y="5667057"/>
            <a:ext cx="5816603" cy="646331"/>
          </a:xfrm>
          <a:prstGeom prst="wedgeRectCallout">
            <a:avLst>
              <a:gd name="adj1" fmla="val -25252"/>
              <a:gd name="adj2" fmla="val -2787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/>
              <a:t>A sikeres adatmentésről néhány másodperc után megjelenik a felületen egy megerősítő üzenet.</a:t>
            </a: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49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0070C0"/>
                </a:solidFill>
              </a:rPr>
              <a:t>Terepi </a:t>
            </a:r>
            <a:r>
              <a:rPr lang="hu-HU" dirty="0" err="1">
                <a:solidFill>
                  <a:srgbClr val="0070C0"/>
                </a:solidFill>
              </a:rPr>
              <a:t>szinkronizációk</a:t>
            </a:r>
            <a:r>
              <a:rPr lang="hu-HU" dirty="0">
                <a:solidFill>
                  <a:srgbClr val="0070C0"/>
                </a:solidFill>
              </a:rPr>
              <a:t> főbb lépései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I</a:t>
            </a:r>
            <a:r>
              <a:rPr lang="hu-HU" dirty="0">
                <a:solidFill>
                  <a:srgbClr val="0070C0"/>
                </a:solidFill>
              </a:rPr>
              <a:t>.	Törzs, és mérési adatok szinkronizálása, ellenőrzése mobil applikáció segítségével, a központi mérési adatgyűjtő rendszerrel</a:t>
            </a:r>
          </a:p>
          <a:p>
            <a:r>
              <a:rPr lang="hu-HU" dirty="0">
                <a:solidFill>
                  <a:srgbClr val="FF0000"/>
                </a:solidFill>
              </a:rPr>
              <a:t>II</a:t>
            </a:r>
            <a:r>
              <a:rPr lang="hu-HU" dirty="0">
                <a:solidFill>
                  <a:srgbClr val="0070C0"/>
                </a:solidFill>
              </a:rPr>
              <a:t>.	Távadó berendezés azonnali kényszerített kommunikációja a központi mérési adatgyűjtő rendszerrel</a:t>
            </a:r>
          </a:p>
          <a:p>
            <a:r>
              <a:rPr lang="hu-HU" dirty="0">
                <a:solidFill>
                  <a:srgbClr val="FF0000"/>
                </a:solidFill>
              </a:rPr>
              <a:t>III</a:t>
            </a:r>
            <a:r>
              <a:rPr lang="hu-HU" dirty="0">
                <a:solidFill>
                  <a:srgbClr val="0070C0"/>
                </a:solidFill>
              </a:rPr>
              <a:t>.	Kényszerített kommunikáció sikerességének ellenőrzése mobil applikáció segítségével a központi mérési adatgyűjtő rendszerrel</a:t>
            </a:r>
          </a:p>
          <a:p>
            <a:endParaRPr lang="hu-HU" dirty="0"/>
          </a:p>
          <a:p>
            <a:r>
              <a:rPr lang="hu-HU" dirty="0">
                <a:solidFill>
                  <a:srgbClr val="FF0000"/>
                </a:solidFill>
              </a:rPr>
              <a:t>A fenti 3 lépcsős lépés sorozatot minden terepi beavatkozás, ill. helyszíni ellenőrzés típusnál kötelezően el kell végezni!</a:t>
            </a:r>
          </a:p>
          <a:p>
            <a:endParaRPr lang="hu-HU" dirty="0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00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72730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I./9. 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lépés: Eszköz összerendelés – adatok mentésének ellenőrzési képernyő</a:t>
            </a:r>
            <a:r>
              <a:rPr lang="hu-HU" sz="2400" dirty="0">
                <a:solidFill>
                  <a:srgbClr val="FF0000"/>
                </a:solidFill>
              </a:rPr>
              <a:t/>
            </a:r>
            <a:br>
              <a:rPr lang="hu-HU" sz="2400" dirty="0">
                <a:solidFill>
                  <a:srgbClr val="FF0000"/>
                </a:solidFill>
              </a:rPr>
            </a:br>
            <a:endParaRPr lang="hu-HU" sz="24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8F5C1B-EA95-4185-995C-9812EAE68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41" y="1193370"/>
            <a:ext cx="11189776" cy="5517396"/>
          </a:xfrm>
          <a:prstGeom prst="rect">
            <a:avLst/>
          </a:prstGeom>
        </p:spPr>
      </p:pic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1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9048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I./ 10. 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lépés: Eszköz szétválasztása – csak </a:t>
            </a:r>
            <a:r>
              <a:rPr lang="hu-HU" sz="2400" dirty="0">
                <a:solidFill>
                  <a:srgbClr val="FF0000"/>
                </a:solidFill>
              </a:rPr>
              <a:t>mérő/távadó leszerelés, folyamat során alkalmazandó!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811" t="72095" r="35541" b="8763"/>
          <a:stretch/>
        </p:blipFill>
        <p:spPr>
          <a:xfrm>
            <a:off x="624188" y="1174173"/>
            <a:ext cx="3492843" cy="1268627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1516318" y="3089190"/>
            <a:ext cx="2563813" cy="869746"/>
          </a:xfrm>
          <a:prstGeom prst="wedgeRectCallout">
            <a:avLst>
              <a:gd name="adj1" fmla="val -48407"/>
              <a:gd name="adj2" fmla="val -165588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1) Visszalépés az adatok ellenőrzése képernyőről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4731" t="14543" r="34864" b="4412"/>
          <a:stretch/>
        </p:blipFill>
        <p:spPr>
          <a:xfrm>
            <a:off x="7646773" y="1174173"/>
            <a:ext cx="3707027" cy="5210152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4814093" y="2401331"/>
            <a:ext cx="2563813" cy="1090013"/>
          </a:xfrm>
          <a:prstGeom prst="wedgeRectCallout">
            <a:avLst>
              <a:gd name="adj1" fmla="val 74141"/>
              <a:gd name="adj2" fmla="val -117455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2) Készülékhely  megadása (I./1.-3. lépések)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4647448" y="5099224"/>
            <a:ext cx="2563813" cy="687858"/>
          </a:xfrm>
          <a:prstGeom prst="wedgeRectCallout">
            <a:avLst>
              <a:gd name="adj1" fmla="val 160253"/>
              <a:gd name="adj2" fmla="val 60988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3) Szétválasztás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301236" y="4650261"/>
            <a:ext cx="3663565" cy="1799968"/>
          </a:xfrm>
          <a:prstGeom prst="wedgeRectCallout">
            <a:avLst>
              <a:gd name="adj1" fmla="val 27545"/>
              <a:gd name="adj2" fmla="val -18608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A szétválasztás révén az élő kapcsolatok megszüntetésre kerültek (leszerelés).</a:t>
            </a:r>
          </a:p>
          <a:p>
            <a:r>
              <a:rPr lang="hu-HU" b="1" dirty="0">
                <a:solidFill>
                  <a:schemeClr val="tx1"/>
                </a:solidFill>
              </a:rPr>
              <a:t>Az új mérő/távadó felszerelése megegyezik a telepítési folyamattal (I./1-I.9. lépések)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Dia számának hely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5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32602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II.</a:t>
            </a:r>
            <a:r>
              <a:rPr lang="hu-HU" dirty="0">
                <a:solidFill>
                  <a:srgbClr val="0070C0"/>
                </a:solidFill>
              </a:rPr>
              <a:t>	Távadó berendezés azonnali kényszerített kommunikációja a központi mérési adatgyűjtő rendszerrel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774373"/>
            <a:ext cx="10515600" cy="3402590"/>
          </a:xfrm>
        </p:spPr>
        <p:txBody>
          <a:bodyPr>
            <a:normAutofit fontScale="92500"/>
          </a:bodyPr>
          <a:lstStyle/>
          <a:p>
            <a:r>
              <a:rPr lang="hu-HU" dirty="0"/>
              <a:t>A törzsadat, és mérési adatok applikációval történő </a:t>
            </a:r>
            <a:r>
              <a:rPr lang="hu-HU" dirty="0" err="1"/>
              <a:t>szinkronizációja</a:t>
            </a:r>
            <a:r>
              <a:rPr lang="hu-HU" dirty="0"/>
              <a:t> után minden esetben el kell végezni a távadatküldő berendezés azonnali kényszerített kommunikációját a mérési adatgyűjtő rendszerrel</a:t>
            </a:r>
          </a:p>
          <a:p>
            <a:r>
              <a:rPr lang="hu-HU" dirty="0"/>
              <a:t>A kommunikáció létrehozásához szükséges lehet a távadatküldő berendezés fedelének levétele, impulzus jeladó kábel csatlakozásának bontása,és kisebb fizikai beavatkozások elvégzése</a:t>
            </a:r>
          </a:p>
          <a:p>
            <a:r>
              <a:rPr lang="hu-HU" dirty="0"/>
              <a:t>A fenti feladatok elvégzéshez szükséges szerszám igénybevétele (csavarhúzó, </a:t>
            </a:r>
            <a:r>
              <a:rPr lang="hu-HU" dirty="0" err="1"/>
              <a:t>kombináltfogó</a:t>
            </a:r>
            <a:r>
              <a:rPr lang="hu-HU" dirty="0"/>
              <a:t>)</a:t>
            </a: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57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6575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II./1. 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lépés: Eszköz összerendelés 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</a:rPr>
              <a:t>– impulzus jeladó bekötésének ellenőrzése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74"/>
          <a:stretch/>
        </p:blipFill>
        <p:spPr bwMode="auto">
          <a:xfrm>
            <a:off x="2236680" y="2154115"/>
            <a:ext cx="3248025" cy="2651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ular Callout 10"/>
          <p:cNvSpPr/>
          <p:nvPr/>
        </p:nvSpPr>
        <p:spPr>
          <a:xfrm>
            <a:off x="6752072" y="2869567"/>
            <a:ext cx="2477589" cy="1692042"/>
          </a:xfrm>
          <a:prstGeom prst="wedgeRectCallout">
            <a:avLst>
              <a:gd name="adj1" fmla="val -137803"/>
              <a:gd name="adj2" fmla="val -23441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Feladat:</a:t>
            </a:r>
          </a:p>
          <a:p>
            <a:r>
              <a:rPr lang="hu-HU" b="1" dirty="0">
                <a:solidFill>
                  <a:schemeClr val="tx1"/>
                </a:solidFill>
              </a:rPr>
              <a:t>Ellenőrizni az impulzus jeladó bekötését a mérőberendezéshez, ha szükséges csatlakoztatni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83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6575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II./2. 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lépés: DW - Eszköz összerendelés 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</a:rPr>
              <a:t>– eszköz fedelének eltávolítása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Picture 12"/>
          <p:cNvPicPr/>
          <p:nvPr/>
        </p:nvPicPr>
        <p:blipFill>
          <a:blip r:embed="rId2"/>
          <a:stretch>
            <a:fillRect/>
          </a:stretch>
        </p:blipFill>
        <p:spPr>
          <a:xfrm>
            <a:off x="331469" y="1354772"/>
            <a:ext cx="3483779" cy="4398328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5718174" y="2098675"/>
            <a:ext cx="4740276" cy="2216150"/>
          </a:xfrm>
          <a:prstGeom prst="wedgeRectCallout">
            <a:avLst>
              <a:gd name="adj1" fmla="val -106675"/>
              <a:gd name="adj2" fmla="val -45394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i-FI" b="1" dirty="0">
                <a:solidFill>
                  <a:schemeClr val="tx1"/>
                </a:solidFill>
              </a:rPr>
              <a:t>PH2 kereszthornyú csavarhúzó kell a fed</a:t>
            </a:r>
            <a:r>
              <a:rPr lang="hu-HU" b="1" dirty="0">
                <a:solidFill>
                  <a:schemeClr val="tx1"/>
                </a:solidFill>
              </a:rPr>
              <a:t>él meg</a:t>
            </a:r>
            <a:r>
              <a:rPr lang="fi-FI" b="1" dirty="0">
                <a:solidFill>
                  <a:schemeClr val="tx1"/>
                </a:solidFill>
              </a:rPr>
              <a:t>bontásához</a:t>
            </a:r>
            <a:r>
              <a:rPr lang="hu-HU" b="1" dirty="0">
                <a:solidFill>
                  <a:schemeClr val="tx1"/>
                </a:solidFill>
              </a:rPr>
              <a:t>.</a:t>
            </a:r>
          </a:p>
          <a:p>
            <a:endParaRPr lang="hu-HU" b="1" dirty="0">
              <a:solidFill>
                <a:schemeClr val="tx1"/>
              </a:solidFill>
            </a:endParaRPr>
          </a:p>
          <a:p>
            <a:r>
              <a:rPr lang="hu-HU" b="1" dirty="0">
                <a:solidFill>
                  <a:schemeClr val="tx1"/>
                </a:solidFill>
              </a:rPr>
              <a:t>A csavarok eltávolítása után az elektronika hozzáférhetővé válik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77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6575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II./3. 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lépés: DW - Eszköz összerendelés 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</a:rPr>
              <a:t>– azonnali kommunikáció kezdeményezése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 descr="C:\20_100m3 DW256 G\DW256 G button.jpg">
            <a:extLst>
              <a:ext uri="{FF2B5EF4-FFF2-40B4-BE49-F238E27FC236}">
                <a16:creationId xmlns:a16="http://schemas.microsoft.com/office/drawing/2014/main" id="{C0DAE171-D46F-44C9-A3CF-31A443688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58" y="4045168"/>
            <a:ext cx="4904560" cy="2241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215" y="1443195"/>
            <a:ext cx="5672229" cy="2952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ular Callout 5"/>
          <p:cNvSpPr/>
          <p:nvPr/>
        </p:nvSpPr>
        <p:spPr>
          <a:xfrm>
            <a:off x="5483857" y="1366633"/>
            <a:ext cx="2563813" cy="933592"/>
          </a:xfrm>
          <a:prstGeom prst="wedgeRectCallout">
            <a:avLst>
              <a:gd name="adj1" fmla="val -79572"/>
              <a:gd name="adj2" fmla="val 229363"/>
            </a:avLst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/>
          </a:p>
        </p:txBody>
      </p:sp>
      <p:sp>
        <p:nvSpPr>
          <p:cNvPr id="8" name="Rectangular Callout 7"/>
          <p:cNvSpPr/>
          <p:nvPr/>
        </p:nvSpPr>
        <p:spPr>
          <a:xfrm>
            <a:off x="812798" y="1699800"/>
            <a:ext cx="3416302" cy="1475200"/>
          </a:xfrm>
          <a:prstGeom prst="wedgeRectCallout">
            <a:avLst>
              <a:gd name="adj1" fmla="val 18675"/>
              <a:gd name="adj2" fmla="val 128759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A panelen található nyomógomb megnyomásával az eszköz beküldi az aktuális adatkat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6339519" y="4712574"/>
            <a:ext cx="3416302" cy="1140725"/>
          </a:xfrm>
          <a:prstGeom prst="wedgeRectCallout">
            <a:avLst>
              <a:gd name="adj1" fmla="val -156613"/>
              <a:gd name="adj2" fmla="val -65873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A kommunikáció menetét villogó piros LED mutatja.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ectangular Callout 14">
            <a:extLst>
              <a:ext uri="{FF2B5EF4-FFF2-40B4-BE49-F238E27FC236}">
                <a16:creationId xmlns:a16="http://schemas.microsoft.com/office/drawing/2014/main" id="{08D8EB2F-9373-4841-AC96-887AB341D4AA}"/>
              </a:ext>
            </a:extLst>
          </p:cNvPr>
          <p:cNvSpPr/>
          <p:nvPr/>
        </p:nvSpPr>
        <p:spPr>
          <a:xfrm>
            <a:off x="5693373" y="5944425"/>
            <a:ext cx="5816603" cy="646331"/>
          </a:xfrm>
          <a:prstGeom prst="wedgeRectCallout">
            <a:avLst>
              <a:gd name="adj1" fmla="val -25252"/>
              <a:gd name="adj2" fmla="val -2787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/>
              <a:t>Fontos, hogy villogó LED esetén ne nyomkodjuk a gombot, várjuk meg amíg elalszik.</a:t>
            </a:r>
          </a:p>
        </p:txBody>
      </p:sp>
      <p:sp>
        <p:nvSpPr>
          <p:cNvPr id="12" name="Dia számának hely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17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6575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II./2. 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lépés: FTB - Eszköz összerendelés 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</a:rPr>
              <a:t>– eszköz szétszerelése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7032624" y="4527549"/>
            <a:ext cx="4949826" cy="2031325"/>
          </a:xfrm>
          <a:prstGeom prst="wedgeRectCallout">
            <a:avLst>
              <a:gd name="adj1" fmla="val -23888"/>
              <a:gd name="adj2" fmla="val 3556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/>
              <a:t>PH2 kereszthornyú csavarhúzó kell a fedél megbontásához.</a:t>
            </a:r>
          </a:p>
          <a:p>
            <a:r>
              <a:rPr lang="hu-HU" dirty="0">
                <a:solidFill>
                  <a:schemeClr val="lt1"/>
                </a:solidFill>
              </a:rPr>
              <a:t>Az eszközt először le kell szedni a helyéről, mert a fedelet csak a hátulján található 4 db csavar eltávolítása után tudjuk kinyitni. A rögzített felületről a két oldalsó csavar meglazítása után tudjuk eltávolítani, az eszközt oldalra mozgatva. </a:t>
            </a:r>
          </a:p>
        </p:txBody>
      </p:sp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472497" y="1904996"/>
            <a:ext cx="3305175" cy="2131060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4183278" y="1973579"/>
            <a:ext cx="1987551" cy="494030"/>
          </a:xfrm>
          <a:prstGeom prst="wedgeRectCallout">
            <a:avLst>
              <a:gd name="adj1" fmla="val -90919"/>
              <a:gd name="adj2" fmla="val 11945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Rögzítő csavarok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3945298" y="3000312"/>
            <a:ext cx="2798764" cy="494030"/>
          </a:xfrm>
          <a:prstGeom prst="wedgeRectCallout">
            <a:avLst>
              <a:gd name="adj1" fmla="val -138887"/>
              <a:gd name="adj2" fmla="val 112972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Eszköz oldalra mozgatása</a:t>
            </a:r>
          </a:p>
        </p:txBody>
      </p:sp>
      <p:sp>
        <p:nvSpPr>
          <p:cNvPr id="3" name="Right Arrow 2"/>
          <p:cNvSpPr/>
          <p:nvPr/>
        </p:nvSpPr>
        <p:spPr>
          <a:xfrm flipH="1">
            <a:off x="1264082" y="3450632"/>
            <a:ext cx="1495425" cy="3429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581977" y="4527549"/>
            <a:ext cx="3308985" cy="205994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3777672" y="4536436"/>
            <a:ext cx="2798764" cy="494030"/>
          </a:xfrm>
          <a:prstGeom prst="wedgeRectCallout">
            <a:avLst>
              <a:gd name="adj1" fmla="val -134092"/>
              <a:gd name="adj2" fmla="val 64772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Csavarok eltávolítása</a:t>
            </a:r>
          </a:p>
        </p:txBody>
      </p:sp>
      <p:pic>
        <p:nvPicPr>
          <p:cNvPr id="11" name="Picture 8" descr="A close up of a sign&#10;&#10;Description generated with high confidence">
            <a:extLst>
              <a:ext uri="{FF2B5EF4-FFF2-40B4-BE49-F238E27FC236}">
                <a16:creationId xmlns:a16="http://schemas.microsoft.com/office/drawing/2014/main" id="{740EF4C3-4685-4EE2-B410-B682251EFA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688" y="779534"/>
            <a:ext cx="2122747" cy="1194045"/>
          </a:xfrm>
          <a:prstGeom prst="rect">
            <a:avLst/>
          </a:prstGeom>
        </p:spPr>
      </p:pic>
      <p:sp>
        <p:nvSpPr>
          <p:cNvPr id="12" name="Rectangular Callout 7"/>
          <p:cNvSpPr/>
          <p:nvPr/>
        </p:nvSpPr>
        <p:spPr>
          <a:xfrm>
            <a:off x="6911688" y="2387989"/>
            <a:ext cx="4850424" cy="2007366"/>
          </a:xfrm>
          <a:prstGeom prst="wedgeRectCallout">
            <a:avLst>
              <a:gd name="adj1" fmla="val -23584"/>
              <a:gd name="adj2" fmla="val -68935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A csatlakozó vezeték bontásával a kommunikáció azonnal indítható. </a:t>
            </a:r>
          </a:p>
          <a:p>
            <a:r>
              <a:rPr lang="hu-HU" b="1" dirty="0">
                <a:solidFill>
                  <a:schemeClr val="tx1"/>
                </a:solidFill>
              </a:rPr>
              <a:t>A kommunikáció meglétét az eszköz nem jelzi, az applikáció felületen ellenőrizhető a későbbiekben (</a:t>
            </a:r>
            <a:r>
              <a:rPr lang="hu-HU" b="1" dirty="0">
                <a:solidFill>
                  <a:srgbClr val="FF0000"/>
                </a:solidFill>
              </a:rPr>
              <a:t>III./1.-4. </a:t>
            </a:r>
            <a:r>
              <a:rPr lang="hu-HU" b="1" dirty="0">
                <a:solidFill>
                  <a:schemeClr val="tx1"/>
                </a:solidFill>
              </a:rPr>
              <a:t>lépés). </a:t>
            </a:r>
            <a:r>
              <a:rPr lang="hu-HU" b="1" dirty="0">
                <a:solidFill>
                  <a:srgbClr val="FF0000"/>
                </a:solidFill>
              </a:rPr>
              <a:t>Ha nem volt  kommunikáció, akkor szét kell szerelni a dobozt (lásd baloldalt)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39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6575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II./3. 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lépés: DW - Eszköz összerendelés 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</a:rPr>
              <a:t>– azonnali kommunikáció kezdeményezése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1434794"/>
            <a:ext cx="10972800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dirty="0"/>
              <a:t>Abban az esetben, ha az eszköz nem kommunikált a csatlakozó vezeték bontása után, akkor az eszköz megbontása után, az elemeket le kell választani, és a tápegységet kisütni. Az elemek visszahelyezése után, az az eszköz minden esetben kommunikál.</a:t>
            </a:r>
          </a:p>
        </p:txBody>
      </p:sp>
      <p:pic>
        <p:nvPicPr>
          <p:cNvPr id="1026" name="Picture 2" descr="https://lh3.googleusercontent.com/3QIyfeCJWrwrQs_Abkf_P5oWQ-tD8EvR8w-xSPvCj73PSF_AMPBJ3Y6rNjdn8YGhJabH39g3TODokJIHyw8QmcJapc_aOclqis8jtQl13mLDbxDzrtl416o9mwCgXKq8iJrroZCoyf9PqAsFRhp7893Whiuc32XuI3ajXZguugYcSk5kznqBMERdk-tdXflmwZb_-dcuK-2WMVj3KtNVtn896haJHc8nBBSVb0UoduLJSdxnJ4uvb3Va9PMPZ8VsTWaEZO8zZsojhURuXtmjpbdrqOsZxjZDWMb0ZSTu12Ys85QQte1rAri-B0K2cgnhsZ3f5DtLjL22TuWDWKNbo-vxXtrIhszMVB9sLykowUUfrNfqaM1sAuW8U75j6g9A-_i4GxdOKN97RlMhhTb7IZFfYlA3YqsmOr1zsY6Mokpj4HSHlkhHw9sAY1mMxhFJa3ssvnVOElpUE6M_wCC8XJp45aKbKdWg-F0VTnaBy0H39aMPwlcVna02sxIzqx6eSsjOQuEsTWBLOSK0qho1K_bERsf_EFX9VV5NH2FdfD_Mhg4XPqJFb903zdQuR4YbetflfAMOgk3piur2Bv0gtm520aM6M9su5BD_2iObqQ=w550-h975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5" b="31550"/>
          <a:stretch/>
        </p:blipFill>
        <p:spPr bwMode="auto">
          <a:xfrm>
            <a:off x="590550" y="3512463"/>
            <a:ext cx="2609849" cy="256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cR0tDCwDcOJibf4iTH_Pb083CxpPOaZggmPMDqpijPpstZXA80NwXKIVzh-fC5IQOQdV88Ff_Ez3j0agRoNekn2YF0si4T7acIIhuaogldEfJ2XWy1goajGo5GqPRBlwUXBgnfWI0Y7gQZmHzlOHwVOfHfeuwk0WOpm_2OJVZzlhvn-rNscZElYV-yY9lJ-VG-IFr2JebPOyey7U1pvYVntcZT_1uIWXr32BgDLhSl1dVZy6_l0CJuWU_8C_CH8fNJ-mirkiYOQYslUBJTqxpmIsBrP9OHnsMXfPmsfTG1H0uAdY4uDOCE4-J9RFSLtuqggIW1AtaHEClnnW9DnWm9VzDX71Yyv1SVVEPHSBwWjzkXDARE89IFf51MH96kNskp9mNKUih5Wo9P6eipCKFwdW70ZS5CwtsZbDejGoloOLWxX_Q2wx8WqZbAaHwQw_HZDxp9WZErGTw5d5axjC-0asmTX5ZJKmy3PuFGLa_bpTAvZiyzpw2OAvzi7MUslCqevJRj2468U1VsXaO8svK-9QejDwPuZEnU5eeiUjAoFdJBpK3ku2K4XbXa_VrCvlfs5Csg5F20ddzgARo1MnItOX54Nd6YW_j0UJwZIjXA=w550-h975-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2" t="39685" r="-220" b="34469"/>
          <a:stretch/>
        </p:blipFill>
        <p:spPr bwMode="auto">
          <a:xfrm>
            <a:off x="5310553" y="3512463"/>
            <a:ext cx="4079632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661746" y="5011615"/>
            <a:ext cx="233728" cy="281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Oval 12"/>
          <p:cNvSpPr/>
          <p:nvPr/>
        </p:nvSpPr>
        <p:spPr>
          <a:xfrm>
            <a:off x="2007576" y="4996446"/>
            <a:ext cx="233728" cy="281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Oval 13"/>
          <p:cNvSpPr/>
          <p:nvPr/>
        </p:nvSpPr>
        <p:spPr>
          <a:xfrm>
            <a:off x="1661746" y="4687800"/>
            <a:ext cx="233728" cy="28135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1" name="Straight Arrow Connector 10"/>
          <p:cNvCxnSpPr>
            <a:stCxn id="14" idx="6"/>
          </p:cNvCxnSpPr>
          <p:nvPr/>
        </p:nvCxnSpPr>
        <p:spPr>
          <a:xfrm flipV="1">
            <a:off x="1895474" y="4466492"/>
            <a:ext cx="4127257" cy="361985"/>
          </a:xfrm>
          <a:prstGeom prst="straightConnector1">
            <a:avLst/>
          </a:prstGeom>
          <a:noFill/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" name="TextBox 11"/>
          <p:cNvSpPr txBox="1"/>
          <p:nvPr/>
        </p:nvSpPr>
        <p:spPr>
          <a:xfrm>
            <a:off x="991124" y="6158661"/>
            <a:ext cx="1808700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u="sng" dirty="0"/>
              <a:t>Első lépés</a:t>
            </a:r>
            <a:r>
              <a:rPr lang="hu-HU" dirty="0"/>
              <a:t>:</a:t>
            </a:r>
          </a:p>
          <a:p>
            <a:r>
              <a:rPr lang="hu-HU" dirty="0"/>
              <a:t>Elem leválasztása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29524" y="6158660"/>
            <a:ext cx="5375959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u="sng" dirty="0"/>
              <a:t>Második lépés</a:t>
            </a:r>
            <a:r>
              <a:rPr lang="hu-HU" dirty="0"/>
              <a:t>:</a:t>
            </a:r>
          </a:p>
          <a:p>
            <a:r>
              <a:rPr lang="hu-HU" dirty="0"/>
              <a:t>Táp kisütése, a 3.6VDC és a GDN lábak rövidre zárásával (lehet fogóval is)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39374" y="6162257"/>
            <a:ext cx="1848455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u="sng" dirty="0"/>
              <a:t>Harmadik lépés</a:t>
            </a:r>
            <a:r>
              <a:rPr lang="hu-HU" dirty="0"/>
              <a:t>:</a:t>
            </a:r>
          </a:p>
          <a:p>
            <a:r>
              <a:rPr lang="hu-HU" dirty="0"/>
              <a:t>Elem visszakötése</a:t>
            </a:r>
          </a:p>
        </p:txBody>
      </p:sp>
      <p:cxnSp>
        <p:nvCxnSpPr>
          <p:cNvPr id="20" name="Straight Arrow Connector 19"/>
          <p:cNvCxnSpPr>
            <a:stCxn id="12" idx="0"/>
          </p:cNvCxnSpPr>
          <p:nvPr/>
        </p:nvCxnSpPr>
        <p:spPr>
          <a:xfrm flipV="1">
            <a:off x="1895474" y="5219446"/>
            <a:ext cx="0" cy="939215"/>
          </a:xfrm>
          <a:prstGeom prst="straightConnector1">
            <a:avLst/>
          </a:pr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Oval 22"/>
          <p:cNvSpPr/>
          <p:nvPr/>
        </p:nvSpPr>
        <p:spPr>
          <a:xfrm>
            <a:off x="6139595" y="4178836"/>
            <a:ext cx="233728" cy="281354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Oval 23"/>
          <p:cNvSpPr/>
          <p:nvPr/>
        </p:nvSpPr>
        <p:spPr>
          <a:xfrm>
            <a:off x="7085501" y="4128572"/>
            <a:ext cx="233728" cy="281354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5" name="Straight Arrow Connector 24"/>
          <p:cNvCxnSpPr>
            <a:endCxn id="23" idx="4"/>
          </p:cNvCxnSpPr>
          <p:nvPr/>
        </p:nvCxnSpPr>
        <p:spPr>
          <a:xfrm flipV="1">
            <a:off x="6256459" y="4460190"/>
            <a:ext cx="0" cy="1751479"/>
          </a:xfrm>
          <a:prstGeom prst="straightConnector1">
            <a:avLst/>
          </a:prstGeom>
          <a:noFill/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256458" y="4368723"/>
            <a:ext cx="863272" cy="1842944"/>
          </a:xfrm>
          <a:prstGeom prst="straightConnector1">
            <a:avLst/>
          </a:prstGeom>
          <a:noFill/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47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74166"/>
          </a:xfrm>
        </p:spPr>
        <p:txBody>
          <a:bodyPr>
            <a:normAutofit/>
          </a:bodyPr>
          <a:lstStyle/>
          <a:p>
            <a:r>
              <a:rPr lang="hu-HU" sz="4000" dirty="0">
                <a:solidFill>
                  <a:srgbClr val="FF0000"/>
                </a:solidFill>
              </a:rPr>
              <a:t>III.</a:t>
            </a:r>
            <a:r>
              <a:rPr lang="hu-HU" sz="4000" dirty="0">
                <a:solidFill>
                  <a:srgbClr val="0070C0"/>
                </a:solidFill>
              </a:rPr>
              <a:t>	Kényszerített kommunikáció sikerességének ellenőrzése mobil applikáció segítségével a központi mérési adatgyűjtő rendszerrel</a:t>
            </a:r>
            <a:endParaRPr lang="hu-HU" sz="4000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878281"/>
            <a:ext cx="10515600" cy="3298681"/>
          </a:xfrm>
        </p:spPr>
        <p:txBody>
          <a:bodyPr>
            <a:normAutofit/>
          </a:bodyPr>
          <a:lstStyle/>
          <a:p>
            <a:r>
              <a:rPr lang="hu-HU" dirty="0"/>
              <a:t>Az FTB mini távadatküldő berendezés esetében ezeket a lépéseket célszerű elvégezni az impulzus jeladó kábel bontása után (lásd </a:t>
            </a:r>
            <a:r>
              <a:rPr lang="hu-HU" b="1" dirty="0">
                <a:solidFill>
                  <a:srgbClr val="FF0000"/>
                </a:solidFill>
              </a:rPr>
              <a:t>II./2. lépés</a:t>
            </a:r>
            <a:r>
              <a:rPr lang="hu-HU" dirty="0"/>
              <a:t>). Ha az ellenőrzés eredménye megfelelő, akkor szükségtelen a dobozt szétszerelni, ill. a kommunikációt újból ellenőrizni.</a:t>
            </a:r>
          </a:p>
          <a:p>
            <a:r>
              <a:rPr lang="hu-HU" dirty="0"/>
              <a:t>DW távadatküldő eszköz esetében a kényszer kommunikációt követően kell elvégezni, mivel a kommunikációt a dobozból lehet indítani, ill. az ott lévő led jelzi, ezért mindenképpen le kell szerelni a doboz fedelét (lásd </a:t>
            </a:r>
            <a:r>
              <a:rPr lang="hu-HU" b="1" dirty="0">
                <a:solidFill>
                  <a:srgbClr val="FF0000"/>
                </a:solidFill>
              </a:rPr>
              <a:t>II./3. lépés</a:t>
            </a:r>
            <a:r>
              <a:rPr lang="hu-HU" dirty="0"/>
              <a:t>)</a:t>
            </a: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72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2" y="1402469"/>
            <a:ext cx="6592888" cy="4902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6575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III./1. 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lépés: Eszköz összerendelés 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</a:rPr>
              <a:t>- a gázmérő és a kommunikációs eszköz összerendelése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546098" y="2179247"/>
            <a:ext cx="2563813" cy="1280926"/>
          </a:xfrm>
          <a:prstGeom prst="wedgeRectCallout">
            <a:avLst>
              <a:gd name="adj1" fmla="val 68186"/>
              <a:gd name="adj2" fmla="val 35308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Kiindulási alap: </a:t>
            </a:r>
          </a:p>
          <a:p>
            <a:r>
              <a:rPr lang="hu-HU" b="1" dirty="0">
                <a:solidFill>
                  <a:schemeClr val="tx1"/>
                </a:solidFill>
              </a:rPr>
              <a:t>készülék hely azonosító megadása, kattintás a mezőbe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92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Technikai segítség kérése a távadat szolgáltató, diszpécser szolgálatától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A munkavégzés helyén nem megfelelő a mobil kommunikációhoz szükséges térerő, ill. egyéb technikai probléma lépett fel,ezért a mobil applikációt nem lehet használni</a:t>
            </a:r>
          </a:p>
          <a:p>
            <a:r>
              <a:rPr lang="hu-HU" dirty="0"/>
              <a:t>A mobil applikáció felületén látható műszaki adatok nem felelnek meg a helyszínen felszerelt berendezések műszaki adatainak</a:t>
            </a:r>
          </a:p>
          <a:p>
            <a:r>
              <a:rPr lang="hu-HU" dirty="0"/>
              <a:t>Terepi beavatkozást végző nem tudja biztonsággal elvégezni a 3 lépcsős szinkronizálási folyamatokat</a:t>
            </a:r>
          </a:p>
          <a:p>
            <a:r>
              <a:rPr lang="hu-HU" dirty="0">
                <a:solidFill>
                  <a:srgbClr val="FF0000"/>
                </a:solidFill>
              </a:rPr>
              <a:t>CASON diszpécser szolgálat:   +36 30 503 0701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47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1695450"/>
            <a:ext cx="5553075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6575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III./2.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 lépés:Eszköz összerendelés - készülékhely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</a:rPr>
              <a:t> kiválasztása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31798" y="1974805"/>
            <a:ext cx="2563813" cy="1235985"/>
          </a:xfrm>
          <a:prstGeom prst="wedgeRectCallout">
            <a:avLst>
              <a:gd name="adj1" fmla="val 68186"/>
              <a:gd name="adj2" fmla="val 35308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Gépelés megkezdése után készülék hely azonosító  kiválasztása listából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92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1671638"/>
            <a:ext cx="5619750" cy="351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6575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III./3. 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lépés: Adatok, és az azonnali kommunikáció ellenőrzése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1041400" y="2463799"/>
            <a:ext cx="2068511" cy="674341"/>
          </a:xfrm>
          <a:prstGeom prst="wedgeRectCallout">
            <a:avLst>
              <a:gd name="adj1" fmla="val 181753"/>
              <a:gd name="adj2" fmla="val 139653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Adatok ellenőrzése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ectangular Callout 14">
            <a:extLst>
              <a:ext uri="{FF2B5EF4-FFF2-40B4-BE49-F238E27FC236}">
                <a16:creationId xmlns:a16="http://schemas.microsoft.com/office/drawing/2014/main" id="{9424CDBC-511F-43DF-9A6D-4081335379B0}"/>
              </a:ext>
            </a:extLst>
          </p:cNvPr>
          <p:cNvSpPr/>
          <p:nvPr/>
        </p:nvSpPr>
        <p:spPr>
          <a:xfrm>
            <a:off x="5693373" y="5666129"/>
            <a:ext cx="5816603" cy="923330"/>
          </a:xfrm>
          <a:prstGeom prst="wedgeRectCallout">
            <a:avLst>
              <a:gd name="adj1" fmla="val -25252"/>
              <a:gd name="adj2" fmla="val -2787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/>
              <a:t>Az adatellenőrzés funkció használatához adjuk meg az űrlapon a készülékhelyet, majd kattintsunk az Ellenőrzés gombra. </a:t>
            </a:r>
            <a:r>
              <a:rPr lang="hu-HU" dirty="0">
                <a:solidFill>
                  <a:srgbClr val="FF0000"/>
                </a:solidFill>
              </a:rPr>
              <a:t>(megegyezik a I./.1 – I./3. lépésekkel</a:t>
            </a:r>
            <a:r>
              <a:rPr lang="hu-HU" dirty="0"/>
              <a:t>)</a:t>
            </a: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19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566" y="977946"/>
            <a:ext cx="5791200" cy="547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ular Callout 9"/>
          <p:cNvSpPr/>
          <p:nvPr/>
        </p:nvSpPr>
        <p:spPr>
          <a:xfrm>
            <a:off x="493849" y="5105400"/>
            <a:ext cx="3009764" cy="629671"/>
          </a:xfrm>
          <a:prstGeom prst="wedgeRectCallout">
            <a:avLst>
              <a:gd name="adj1" fmla="val 182173"/>
              <a:gd name="adj2" fmla="val -39709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6575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III./4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. lépés: kommunikáció ellenőrzés 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</a:rPr>
              <a:t>– a részletes adatok ellenőrzése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04949" y="2277208"/>
            <a:ext cx="3162163" cy="1761867"/>
          </a:xfrm>
          <a:prstGeom prst="wedgeRectCallout">
            <a:avLst>
              <a:gd name="adj1" fmla="val 89791"/>
              <a:gd name="adj2" fmla="val 104869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Csak minimális eltérés lehet a mérő és a felületen látható értékeke között</a:t>
            </a:r>
          </a:p>
          <a:p>
            <a:r>
              <a:rPr lang="hu-HU" b="1" dirty="0">
                <a:solidFill>
                  <a:schemeClr val="tx1"/>
                </a:solidFill>
              </a:rPr>
              <a:t>(néhány impulzus, időarányosan)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404948" y="5029200"/>
            <a:ext cx="3162163" cy="782071"/>
          </a:xfrm>
          <a:prstGeom prst="wedgeRectCallout">
            <a:avLst>
              <a:gd name="adj1" fmla="val 91030"/>
              <a:gd name="adj2" fmla="val 65171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Az időbélyegek aktuális értéket kell mutassanak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90704" y="5735071"/>
            <a:ext cx="2421924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dirty="0"/>
              <a:t>Az eszköz szinkronizálásra került, a feladat vége.</a:t>
            </a:r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96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200" dirty="0">
                <a:solidFill>
                  <a:srgbClr val="FF0000"/>
                </a:solidFill>
              </a:rPr>
              <a:t>III./5. </a:t>
            </a:r>
            <a:r>
              <a:rPr lang="hu-HU" sz="2200" dirty="0">
                <a:solidFill>
                  <a:schemeClr val="accent1">
                    <a:lumMod val="75000"/>
                  </a:schemeClr>
                </a:solidFill>
              </a:rPr>
              <a:t>lépés: Kommunikációs eszközök összeszerelése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kényszer kommunikáció sikerességének ellenőrzése után a távadatküldő berendezés fedelét vissza kell szerelni (DW vagy FTB mini.</a:t>
            </a:r>
          </a:p>
          <a:p>
            <a:r>
              <a:rPr lang="hu-HU" dirty="0"/>
              <a:t>A távadatküldő kábelének újbóli csatlakoztatása az FTB mini eszköz esetében.</a:t>
            </a:r>
          </a:p>
          <a:p>
            <a:r>
              <a:rPr lang="hu-HU" dirty="0"/>
              <a:t>Újból ellenőrizni, hogy az impulzus jeladó csatlakozása megfelelő-e (II./1. lépés)</a:t>
            </a: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94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>
                <a:solidFill>
                  <a:srgbClr val="FF0000"/>
                </a:solidFill>
              </a:rPr>
              <a:t>IV.  </a:t>
            </a:r>
            <a:r>
              <a:rPr lang="hu-HU" sz="3600" dirty="0">
                <a:solidFill>
                  <a:srgbClr val="0070C0"/>
                </a:solidFill>
              </a:rPr>
              <a:t>Távadatküldő berendezés kikapcsolása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raktárra leadott, vagy a mérési helyen felszerelve maradt, de a fogyasztásmérő berendezéshez nem csatlakoztatott távadatküldő berendezés tápellátását meg kell szüntetni.</a:t>
            </a:r>
          </a:p>
          <a:p>
            <a:r>
              <a:rPr lang="hu-HU" dirty="0"/>
              <a:t>A 230 V tápfeszültség esetén jelezni kell a Szolgáltató diszpécserének, aki intézkedik a beavatkozás végrehajtására.</a:t>
            </a:r>
          </a:p>
          <a:p>
            <a:r>
              <a:rPr lang="hu-HU" dirty="0"/>
              <a:t>A távadatküldő berendezés (DW, FTB) doboz fedelének levételét a II./2. lépések tartalmazzák.</a:t>
            </a: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50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6575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IV./1.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 lépés:DW - Eszköz kikapcsolása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 descr="C:\20_100m3 DW256 G\DW256 G button.jpg">
            <a:extLst>
              <a:ext uri="{FF2B5EF4-FFF2-40B4-BE49-F238E27FC236}">
                <a16:creationId xmlns:a16="http://schemas.microsoft.com/office/drawing/2014/main" id="{C0DAE171-D46F-44C9-A3CF-31A443688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3" r="52612" b="30919"/>
          <a:stretch/>
        </p:blipFill>
        <p:spPr bwMode="auto">
          <a:xfrm>
            <a:off x="1186248" y="4045169"/>
            <a:ext cx="1556951" cy="154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215" y="1443195"/>
            <a:ext cx="5672229" cy="2952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ular Callout 5"/>
          <p:cNvSpPr/>
          <p:nvPr/>
        </p:nvSpPr>
        <p:spPr>
          <a:xfrm>
            <a:off x="5906530" y="1369862"/>
            <a:ext cx="708454" cy="659875"/>
          </a:xfrm>
          <a:prstGeom prst="wedgeRectCallout">
            <a:avLst>
              <a:gd name="adj1" fmla="val -561687"/>
              <a:gd name="adj2" fmla="val 38915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/>
          </a:p>
        </p:txBody>
      </p:sp>
      <p:sp>
        <p:nvSpPr>
          <p:cNvPr id="8" name="Rectangular Callout 7"/>
          <p:cNvSpPr/>
          <p:nvPr/>
        </p:nvSpPr>
        <p:spPr>
          <a:xfrm>
            <a:off x="838200" y="1292137"/>
            <a:ext cx="3416302" cy="1475200"/>
          </a:xfrm>
          <a:prstGeom prst="wedgeRectCallout">
            <a:avLst>
              <a:gd name="adj1" fmla="val 96561"/>
              <a:gd name="adj2" fmla="val -27599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A panelen található </a:t>
            </a:r>
            <a:r>
              <a:rPr lang="hu-HU" b="1" dirty="0" err="1">
                <a:solidFill>
                  <a:schemeClr val="tx1"/>
                </a:solidFill>
              </a:rPr>
              <a:t>jumper</a:t>
            </a:r>
            <a:r>
              <a:rPr lang="hu-HU" b="1" dirty="0">
                <a:solidFill>
                  <a:schemeClr val="tx1"/>
                </a:solidFill>
              </a:rPr>
              <a:t> áthelyezésével kapcsolható ki a DW eszköz.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4453054" y="5023130"/>
            <a:ext cx="3416302" cy="1140725"/>
          </a:xfrm>
          <a:prstGeom prst="wedgeRectCallout">
            <a:avLst>
              <a:gd name="adj1" fmla="val -109833"/>
              <a:gd name="adj2" fmla="val -78872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A </a:t>
            </a:r>
            <a:r>
              <a:rPr lang="hu-HU" b="1" dirty="0" err="1">
                <a:solidFill>
                  <a:schemeClr val="tx1"/>
                </a:solidFill>
              </a:rPr>
              <a:t>jumper</a:t>
            </a:r>
            <a:r>
              <a:rPr lang="hu-HU" b="1" dirty="0">
                <a:solidFill>
                  <a:schemeClr val="tx1"/>
                </a:solidFill>
              </a:rPr>
              <a:t> ON állásból az OFF állásba kell áthelyezni.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89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6575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IV./2. 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lépés: FTB - Eszköz kikapcsolása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https://lh3.googleusercontent.com/3QIyfeCJWrwrQs_Abkf_P5oWQ-tD8EvR8w-xSPvCj73PSF_AMPBJ3Y6rNjdn8YGhJabH39g3TODokJIHyw8QmcJapc_aOclqis8jtQl13mLDbxDzrtl416o9mwCgXKq8iJrroZCoyf9PqAsFRhp7893Whiuc32XuI3ajXZguugYcSk5kznqBMERdk-tdXflmwZb_-dcuK-2WMVj3KtNVtn896haJHc8nBBSVb0UoduLJSdxnJ4uvb3Va9PMPZ8VsTWaEZO8zZsojhURuXtmjpbdrqOsZxjZDWMb0ZSTu12Ys85QQte1rAri-B0K2cgnhsZ3f5DtLjL22TuWDWKNbo-vxXtrIhszMVB9sLykowUUfrNfqaM1sAuW8U75j6g9A-_i4GxdOKN97RlMhhTb7IZFfYlA3YqsmOr1zsY6Mokpj4HSHlkhHw9sAY1mMxhFJa3ssvnVOElpUE6M_wCC8XJp45aKbKdWg-F0VTnaBy0H39aMPwlcVna02sxIzqx6eSsjOQuEsTWBLOSK0qho1K_bERsf_EFX9VV5NH2FdfD_Mhg4XPqJFb903zdQuR4YbetflfAMOgk3piur2Bv0gtm520aM6M9su5BD_2iObqQ=w550-h975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5" b="31550"/>
          <a:stretch/>
        </p:blipFill>
        <p:spPr bwMode="auto">
          <a:xfrm>
            <a:off x="590550" y="3512463"/>
            <a:ext cx="2609849" cy="256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cR0tDCwDcOJibf4iTH_Pb083CxpPOaZggmPMDqpijPpstZXA80NwXKIVzh-fC5IQOQdV88Ff_Ez3j0agRoNekn2YF0si4T7acIIhuaogldEfJ2XWy1goajGo5GqPRBlwUXBgnfWI0Y7gQZmHzlOHwVOfHfeuwk0WOpm_2OJVZzlhvn-rNscZElYV-yY9lJ-VG-IFr2JebPOyey7U1pvYVntcZT_1uIWXr32BgDLhSl1dVZy6_l0CJuWU_8C_CH8fNJ-mirkiYOQYslUBJTqxpmIsBrP9OHnsMXfPmsfTG1H0uAdY4uDOCE4-J9RFSLtuqggIW1AtaHEClnnW9DnWm9VzDX71Yyv1SVVEPHSBwWjzkXDARE89IFf51MH96kNskp9mNKUih5Wo9P6eipCKFwdW70ZS5CwtsZbDejGoloOLWxX_Q2wx8WqZbAaHwQw_HZDxp9WZErGTw5d5axjC-0asmTX5ZJKmy3PuFGLa_bpTAvZiyzpw2OAvzi7MUslCqevJRj2468U1VsXaO8svK-9QejDwPuZEnU5eeiUjAoFdJBpK3ku2K4XbXa_VrCvlfs5Csg5F20ddzgARo1MnItOX54Nd6YW_j0UJwZIjXA=w550-h975-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2" t="39685" r="-220" b="34469"/>
          <a:stretch/>
        </p:blipFill>
        <p:spPr bwMode="auto">
          <a:xfrm>
            <a:off x="5310553" y="3512463"/>
            <a:ext cx="4079632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661746" y="5011615"/>
            <a:ext cx="233728" cy="281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Oval 12"/>
          <p:cNvSpPr/>
          <p:nvPr/>
        </p:nvSpPr>
        <p:spPr>
          <a:xfrm>
            <a:off x="2007576" y="4996446"/>
            <a:ext cx="233728" cy="281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Oval 13"/>
          <p:cNvSpPr/>
          <p:nvPr/>
        </p:nvSpPr>
        <p:spPr>
          <a:xfrm>
            <a:off x="1661746" y="4687800"/>
            <a:ext cx="233728" cy="28135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1" name="Straight Arrow Connector 10"/>
          <p:cNvCxnSpPr>
            <a:stCxn id="14" idx="6"/>
          </p:cNvCxnSpPr>
          <p:nvPr/>
        </p:nvCxnSpPr>
        <p:spPr>
          <a:xfrm flipV="1">
            <a:off x="1895474" y="4466492"/>
            <a:ext cx="4127257" cy="361985"/>
          </a:xfrm>
          <a:prstGeom prst="straightConnector1">
            <a:avLst/>
          </a:prstGeom>
          <a:noFill/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" name="TextBox 11"/>
          <p:cNvSpPr txBox="1"/>
          <p:nvPr/>
        </p:nvSpPr>
        <p:spPr>
          <a:xfrm>
            <a:off x="991124" y="6158661"/>
            <a:ext cx="1808700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u="sng" dirty="0"/>
              <a:t>Első lépés</a:t>
            </a:r>
            <a:r>
              <a:rPr lang="hu-HU" dirty="0"/>
              <a:t>:</a:t>
            </a:r>
          </a:p>
          <a:p>
            <a:r>
              <a:rPr lang="hu-HU" dirty="0"/>
              <a:t>Elem leválasztása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29524" y="6158660"/>
            <a:ext cx="5375959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u="sng" dirty="0"/>
              <a:t>Második lépés</a:t>
            </a:r>
            <a:r>
              <a:rPr lang="hu-HU" dirty="0"/>
              <a:t>:</a:t>
            </a:r>
          </a:p>
          <a:p>
            <a:r>
              <a:rPr lang="hu-HU" dirty="0"/>
              <a:t>Táp kisütése, a 3.6VDC és a GDN lábak rövidre zárásával (lehet fogóval is)</a:t>
            </a:r>
          </a:p>
        </p:txBody>
      </p:sp>
      <p:cxnSp>
        <p:nvCxnSpPr>
          <p:cNvPr id="20" name="Straight Arrow Connector 19"/>
          <p:cNvCxnSpPr>
            <a:stCxn id="12" idx="0"/>
          </p:cNvCxnSpPr>
          <p:nvPr/>
        </p:nvCxnSpPr>
        <p:spPr>
          <a:xfrm flipV="1">
            <a:off x="1895474" y="5219446"/>
            <a:ext cx="0" cy="939215"/>
          </a:xfrm>
          <a:prstGeom prst="straightConnector1">
            <a:avLst/>
          </a:pr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Oval 22"/>
          <p:cNvSpPr/>
          <p:nvPr/>
        </p:nvSpPr>
        <p:spPr>
          <a:xfrm>
            <a:off x="6139595" y="4178836"/>
            <a:ext cx="233728" cy="281354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Oval 23"/>
          <p:cNvSpPr/>
          <p:nvPr/>
        </p:nvSpPr>
        <p:spPr>
          <a:xfrm>
            <a:off x="7085501" y="4128572"/>
            <a:ext cx="233728" cy="281354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5" name="Straight Arrow Connector 24"/>
          <p:cNvCxnSpPr>
            <a:endCxn id="23" idx="4"/>
          </p:cNvCxnSpPr>
          <p:nvPr/>
        </p:nvCxnSpPr>
        <p:spPr>
          <a:xfrm flipV="1">
            <a:off x="6256459" y="4460190"/>
            <a:ext cx="0" cy="1751479"/>
          </a:xfrm>
          <a:prstGeom prst="straightConnector1">
            <a:avLst/>
          </a:prstGeom>
          <a:noFill/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256458" y="4368723"/>
            <a:ext cx="863272" cy="1842944"/>
          </a:xfrm>
          <a:prstGeom prst="straightConnector1">
            <a:avLst/>
          </a:prstGeom>
          <a:noFill/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2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>
                <a:solidFill>
                  <a:srgbClr val="FF0000"/>
                </a:solidFill>
              </a:rPr>
              <a:t>V.  Korrektorral felszerelt távmérési helyek speciális lépései</a:t>
            </a:r>
            <a:endParaRPr lang="hu-HU" sz="3600" dirty="0">
              <a:solidFill>
                <a:srgbClr val="0070C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u-HU" dirty="0"/>
              <a:t>A korrektor, és gázmérő kapcsolat esetében a Szolgáltató csak a korrektort tartja nyilván, és gyűjti a mérési adatait a rendszerében</a:t>
            </a:r>
          </a:p>
          <a:p>
            <a:r>
              <a:rPr lang="hu-HU" dirty="0"/>
              <a:t>A gázmérő csere során a Szolgáltató felé nem kötelező (ajánlott) szinkronizálást végezni, mert ez nem okoz változást az adatokban. Nagyon fontos, hogy ellenőrizni kell a korrektorban a beállított impulzus egyenértéket, hogy az egyezzen a felszerelt gázmérővel! Ellenőrizni kell a dátum/idő beállításokat is.</a:t>
            </a:r>
          </a:p>
          <a:p>
            <a:r>
              <a:rPr lang="hu-HU" dirty="0"/>
              <a:t>Gázmérő vagy korrektor csere esetében mindig rögzíteni kell a munkalapon a korrektor üzemi, korrigált, és a gázmérő üzemi állását. A mérőállásokat meg kell küldeni a </a:t>
            </a:r>
            <a:r>
              <a:rPr lang="hu-HU" dirty="0" err="1" smtClean="0">
                <a:hlinkClick r:id="rId2"/>
              </a:rPr>
              <a:t>tavfelugyelet</a:t>
            </a:r>
            <a:r>
              <a:rPr lang="hu-HU" dirty="0" smtClean="0">
                <a:hlinkClick r:id="rId2"/>
              </a:rPr>
              <a:t>@</a:t>
            </a:r>
            <a:r>
              <a:rPr lang="hu-HU" dirty="0" err="1" smtClean="0">
                <a:hlinkClick r:id="rId2"/>
              </a:rPr>
              <a:t>nkmedgazhalozat.hu</a:t>
            </a:r>
            <a:r>
              <a:rPr lang="hu-HU" dirty="0" smtClean="0"/>
              <a:t> </a:t>
            </a:r>
            <a:r>
              <a:rPr lang="hu-HU" dirty="0"/>
              <a:t>e-mail címre, az új „offset” érték rögzítése céljából.</a:t>
            </a: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4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200" dirty="0">
                <a:solidFill>
                  <a:srgbClr val="FF0000"/>
                </a:solidFill>
              </a:rPr>
              <a:t>V./1. </a:t>
            </a:r>
            <a:r>
              <a:rPr lang="hu-HU" sz="2200" dirty="0">
                <a:solidFill>
                  <a:schemeClr val="accent1">
                    <a:lumMod val="75000"/>
                  </a:schemeClr>
                </a:solidFill>
              </a:rPr>
              <a:t>lépés: Kommunikációs eszközök összeszerelése (telepítés)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u-HU" dirty="0"/>
              <a:t>Új bekötés, vagy utólagos bekötés (átalakítás, kikapcsolás, hitelesítés miatt) esetén a telepítésre érvényes lépéseket kell alkalmazni a korrektorok esetében is (lásd  I./1. –I./9. lépések dia képek). Gázmérőről korrektorra váltás esetén a Szolgáltató diszpécserét értesíteni kell (a munka megkezdése előtt), mert szükséges új </a:t>
            </a:r>
            <a:r>
              <a:rPr lang="hu-HU" dirty="0" err="1"/>
              <a:t>Firmware</a:t>
            </a:r>
            <a:r>
              <a:rPr lang="hu-HU" dirty="0"/>
              <a:t> letöltése a távadatküldő berendezésre.</a:t>
            </a:r>
          </a:p>
          <a:p>
            <a:r>
              <a:rPr lang="hu-HU" dirty="0"/>
              <a:t>Az impulzus egyenértéket a korrektor beállításai között kell ellenőrizni, és szükség esetén módosítani. (meghatározása: lásd I./6. –I./6.1.1. dia képek </a:t>
            </a:r>
          </a:p>
          <a:p>
            <a:r>
              <a:rPr lang="hu-HU" dirty="0"/>
              <a:t>A korrektor, és a gázmérő, ill. a korrektor és a távadatküldő berendezés közötti kábeles csatlakozásokat el kell végezni (részletesen a következő dia képeken).</a:t>
            </a: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79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FC6545-C8B1-4E05-82AE-062C6329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>
                <a:effectLst/>
              </a:rPr>
              <a:t/>
            </a:r>
            <a:br>
              <a:rPr lang="hu-HU" dirty="0">
                <a:effectLst/>
              </a:rPr>
            </a:br>
            <a:r>
              <a:rPr lang="hu-HU" sz="2700" dirty="0">
                <a:solidFill>
                  <a:srgbClr val="FF0000"/>
                </a:solidFill>
                <a:effectLst/>
              </a:rPr>
              <a:t>V./1.1.</a:t>
            </a:r>
            <a:r>
              <a:rPr lang="hu-HU" dirty="0">
                <a:effectLst/>
              </a:rPr>
              <a:t> </a:t>
            </a:r>
            <a:r>
              <a:rPr lang="hu-HU" sz="2700" dirty="0">
                <a:solidFill>
                  <a:srgbClr val="0070C0"/>
                </a:solidFill>
              </a:rPr>
              <a:t>Nem korrektoros állomás megváltozik, gázmérőre való kötés helyett, korrektorra kell bekötni (korrektoros állomássá való alakítás impulzusosból)</a:t>
            </a:r>
            <a:r>
              <a:rPr lang="hu-HU" dirty="0">
                <a:solidFill>
                  <a:srgbClr val="0070C0"/>
                </a:solidFill>
              </a:rPr>
              <a:t/>
            </a:r>
            <a:br>
              <a:rPr lang="hu-HU" dirty="0">
                <a:solidFill>
                  <a:srgbClr val="0070C0"/>
                </a:solidFill>
              </a:rPr>
            </a:br>
            <a:endParaRPr lang="hu-HU" dirty="0">
              <a:solidFill>
                <a:srgbClr val="0070C0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EEBC947-094F-4C32-8EA4-B6F4CCFE3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701" y="1922318"/>
            <a:ext cx="3871686" cy="4834349"/>
          </a:xfrm>
        </p:spPr>
        <p:txBody>
          <a:bodyPr>
            <a:normAutofit fontScale="55000" lnSpcReduction="20000"/>
          </a:bodyPr>
          <a:lstStyle/>
          <a:p>
            <a:r>
              <a:rPr lang="hu-HU" dirty="0"/>
              <a:t>Diszpécser szolgálat értesítése új </a:t>
            </a:r>
            <a:r>
              <a:rPr lang="hu-HU" dirty="0" err="1"/>
              <a:t>Firmware</a:t>
            </a:r>
            <a:r>
              <a:rPr lang="hu-HU" dirty="0"/>
              <a:t> leküldése miatt</a:t>
            </a:r>
          </a:p>
          <a:p>
            <a:r>
              <a:rPr lang="hu-HU" dirty="0"/>
              <a:t>A helyszínen a kényszerkommunikáció elvégzése. (II./.1 – II./3. lépések)</a:t>
            </a:r>
          </a:p>
          <a:p>
            <a:r>
              <a:rPr lang="hu-HU" dirty="0"/>
              <a:t>Adatok ellenőrzése a mobil applikációban. (III./1. III./5. lépések)</a:t>
            </a:r>
          </a:p>
          <a:p>
            <a:r>
              <a:rPr lang="hu-HU" dirty="0"/>
              <a:t>Korrektor felszerelése, bekötése.</a:t>
            </a:r>
          </a:p>
          <a:p>
            <a:r>
              <a:rPr lang="hu-HU" dirty="0"/>
              <a:t>Adatközlő eszköz felszerelése, bekötése.</a:t>
            </a:r>
          </a:p>
          <a:p>
            <a:r>
              <a:rPr lang="hu-HU" dirty="0"/>
              <a:t>Korrektor felvétele a rendszerbe amennyiben még nincs benne.(Jogosultság függő, probléma esetén a diszpécser szolgálatot szükséges hívni.)</a:t>
            </a:r>
          </a:p>
          <a:p>
            <a:r>
              <a:rPr lang="hu-HU" dirty="0"/>
              <a:t>Mobil applikációban összerendelés (I./1.-I./9. lépések) </a:t>
            </a:r>
          </a:p>
          <a:p>
            <a:r>
              <a:rPr lang="hu-HU" dirty="0"/>
              <a:t>A helyszínen a kényszerkommunikáció elvégzése. (II./.1 – II./3. lépések)</a:t>
            </a:r>
          </a:p>
          <a:p>
            <a:r>
              <a:rPr lang="hu-HU" dirty="0"/>
              <a:t>Adatok ellenőrzése a mobil applikációban. (III./1. III./5. lépések)</a:t>
            </a:r>
          </a:p>
          <a:p>
            <a:r>
              <a:rPr lang="hu-HU" dirty="0"/>
              <a:t>Amennyiben minden sikeres, fedél felhelyezése.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68F0BD24-3444-439F-8390-DC6A6141F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71" y="2736863"/>
            <a:ext cx="4675109" cy="240294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1AA3CB22-FAC5-4503-AF60-0B8F277B5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71" y="5325074"/>
            <a:ext cx="4448796" cy="590632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47CE5140-391A-4B91-8407-2A802134D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49" y="2736863"/>
            <a:ext cx="1219370" cy="1886213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29FE299D-ED69-461A-B25F-DE4F6AD06B8A}"/>
              </a:ext>
            </a:extLst>
          </p:cNvPr>
          <p:cNvSpPr txBox="1"/>
          <p:nvPr/>
        </p:nvSpPr>
        <p:spPr>
          <a:xfrm>
            <a:off x="6156814" y="2182269"/>
            <a:ext cx="2493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Korrektor oldali bekötés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31E1AA61-7A23-475F-A507-2DA20763C2A8}"/>
              </a:ext>
            </a:extLst>
          </p:cNvPr>
          <p:cNvSpPr txBox="1"/>
          <p:nvPr/>
        </p:nvSpPr>
        <p:spPr>
          <a:xfrm>
            <a:off x="9416845" y="2182269"/>
            <a:ext cx="2591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Adatküldő eszköz oldali bekötés</a:t>
            </a: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22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Mobil applikáció telepítése, belépéshez szükséges azonosítók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Mobil telefonra telepítendő applikációt igényelni: </a:t>
            </a:r>
            <a:r>
              <a:rPr lang="hu-HU" dirty="0">
                <a:hlinkClick r:id="rId2"/>
              </a:rPr>
              <a:t>tavfelugyelet_ed@mvm.hu</a:t>
            </a:r>
            <a:r>
              <a:rPr lang="hu-HU" dirty="0" smtClean="0"/>
              <a:t> </a:t>
            </a:r>
            <a:r>
              <a:rPr lang="hu-HU" dirty="0"/>
              <a:t>e-mail címen kell.</a:t>
            </a:r>
          </a:p>
          <a:p>
            <a:r>
              <a:rPr lang="hu-HU" dirty="0"/>
              <a:t>Telepítése a szokásos módon történik, mint az egyéb applikációké. </a:t>
            </a:r>
          </a:p>
          <a:p>
            <a:r>
              <a:rPr lang="hu-HU" dirty="0"/>
              <a:t>Szerződött vállalkozók belépéséhez szükséges azonosítókat, a Szolgáltató biztosítja. A kérést jelezni kell a szolgáltatási művezetőnek, vagy a nagyüzemi műszaki ügyintézőnek,aki továbbítja a </a:t>
            </a:r>
            <a:r>
              <a:rPr lang="hu-HU" dirty="0">
                <a:hlinkClick r:id="rId2"/>
              </a:rPr>
              <a:t>tavfelugyelet_ed@mvm.hu</a:t>
            </a:r>
            <a:r>
              <a:rPr lang="hu-HU" dirty="0" smtClean="0"/>
              <a:t> </a:t>
            </a:r>
            <a:r>
              <a:rPr lang="hu-HU" dirty="0"/>
              <a:t>e-mail címre.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41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D936F8-EB2C-4ED4-9761-C97F0B9F9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A2B4296-F4E9-444C-B80F-7F49EFE1B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514" y="1349616"/>
            <a:ext cx="4198257" cy="4351338"/>
          </a:xfrm>
        </p:spPr>
        <p:txBody>
          <a:bodyPr>
            <a:normAutofit lnSpcReduction="10000"/>
          </a:bodyPr>
          <a:lstStyle/>
          <a:p>
            <a:r>
              <a:rPr lang="hu-HU" dirty="0"/>
              <a:t>A navigációs gombokkal a menüben az alábbi lépéseket szükséges megcsinálni : </a:t>
            </a:r>
            <a:r>
              <a:rPr lang="hu-HU" dirty="0" err="1"/>
              <a:t>config</a:t>
            </a:r>
            <a:r>
              <a:rPr lang="hu-HU" dirty="0"/>
              <a:t> -&gt;</a:t>
            </a:r>
            <a:r>
              <a:rPr lang="hu-HU" dirty="0" err="1"/>
              <a:t>communication</a:t>
            </a:r>
            <a:r>
              <a:rPr lang="hu-HU" dirty="0"/>
              <a:t>-&gt; port rs232 -&gt; </a:t>
            </a:r>
            <a:r>
              <a:rPr lang="hu-HU" dirty="0" err="1"/>
              <a:t>modbus</a:t>
            </a:r>
            <a:r>
              <a:rPr lang="hu-HU" dirty="0"/>
              <a:t> </a:t>
            </a:r>
            <a:r>
              <a:rPr lang="hu-HU" dirty="0" err="1"/>
              <a:t>activation</a:t>
            </a:r>
            <a:r>
              <a:rPr lang="hu-HU" dirty="0"/>
              <a:t>: FALSE</a:t>
            </a:r>
          </a:p>
          <a:p>
            <a:r>
              <a:rPr lang="hu-HU" dirty="0"/>
              <a:t>Amennyiben megfelelő a bekötés, lekérdezéskor egy telefonkagyló ikon jelenik meg a kijelzőn.</a:t>
            </a:r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7768E3F-26BB-4530-B974-8743F1BC9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70" y="314265"/>
            <a:ext cx="3374137" cy="288931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6C60699-316B-419C-AF05-61E45C9FC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602" y="3156154"/>
            <a:ext cx="4432398" cy="3282745"/>
          </a:xfrm>
          <a:prstGeom prst="rect">
            <a:avLst/>
          </a:prstGeom>
        </p:spPr>
      </p:pic>
      <p:sp>
        <p:nvSpPr>
          <p:cNvPr id="10" name="Nyíl: jobbra mutató 9">
            <a:extLst>
              <a:ext uri="{FF2B5EF4-FFF2-40B4-BE49-F238E27FC236}">
                <a16:creationId xmlns:a16="http://schemas.microsoft.com/office/drawing/2014/main" id="{5F700318-153E-48C5-A4F3-736C2CA6986B}"/>
              </a:ext>
            </a:extLst>
          </p:cNvPr>
          <p:cNvSpPr/>
          <p:nvPr/>
        </p:nvSpPr>
        <p:spPr>
          <a:xfrm rot="20526096" flipV="1">
            <a:off x="4657303" y="4161315"/>
            <a:ext cx="3333330" cy="22014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Nyíl: jobbra mutató 10">
            <a:extLst>
              <a:ext uri="{FF2B5EF4-FFF2-40B4-BE49-F238E27FC236}">
                <a16:creationId xmlns:a16="http://schemas.microsoft.com/office/drawing/2014/main" id="{3A4F8BA2-C77F-4222-9E84-B262DD3DF7A4}"/>
              </a:ext>
            </a:extLst>
          </p:cNvPr>
          <p:cNvSpPr/>
          <p:nvPr/>
        </p:nvSpPr>
        <p:spPr>
          <a:xfrm rot="19772968">
            <a:off x="4864598" y="1933536"/>
            <a:ext cx="3899514" cy="12534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BC9B91A6-321C-43D6-A1AC-3E46D2FDD96B}"/>
              </a:ext>
            </a:extLst>
          </p:cNvPr>
          <p:cNvSpPr txBox="1"/>
          <p:nvPr/>
        </p:nvSpPr>
        <p:spPr>
          <a:xfrm>
            <a:off x="311727" y="344649"/>
            <a:ext cx="5415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V./2. </a:t>
            </a:r>
            <a:r>
              <a:rPr lang="hu-HU" sz="2800" b="1" dirty="0">
                <a:solidFill>
                  <a:srgbClr val="0070C0"/>
                </a:solidFill>
              </a:rPr>
              <a:t>Korrektorok beállításai:</a:t>
            </a:r>
            <a:r>
              <a:rPr lang="hu-HU" sz="2800" b="1" dirty="0" err="1">
                <a:solidFill>
                  <a:srgbClr val="0070C0"/>
                </a:solidFill>
              </a:rPr>
              <a:t>Corus</a:t>
            </a:r>
            <a:r>
              <a:rPr lang="hu-HU" sz="2800" b="1" dirty="0">
                <a:solidFill>
                  <a:srgbClr val="0070C0"/>
                </a:solidFill>
              </a:rPr>
              <a:t> korrektor</a:t>
            </a:r>
          </a:p>
        </p:txBody>
      </p:sp>
      <p:sp>
        <p:nvSpPr>
          <p:cNvPr id="13" name="Dia számának hely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60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837857-FEB7-4CE5-8FAF-B3AAB1264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19" y="339386"/>
            <a:ext cx="9879645" cy="889570"/>
          </a:xfrm>
        </p:spPr>
        <p:txBody>
          <a:bodyPr>
            <a:normAutofit/>
          </a:bodyPr>
          <a:lstStyle/>
          <a:p>
            <a:r>
              <a:rPr lang="hu-HU" sz="3200" dirty="0">
                <a:solidFill>
                  <a:srgbClr val="FF0000"/>
                </a:solidFill>
              </a:rPr>
              <a:t>V./2.1. </a:t>
            </a:r>
            <a:r>
              <a:rPr lang="hu-HU" sz="2800" dirty="0" err="1">
                <a:solidFill>
                  <a:srgbClr val="0070C0"/>
                </a:solidFill>
              </a:rPr>
              <a:t>Corus</a:t>
            </a:r>
            <a:r>
              <a:rPr lang="hu-HU" sz="2800" dirty="0">
                <a:solidFill>
                  <a:srgbClr val="0070C0"/>
                </a:solidFill>
              </a:rPr>
              <a:t> korrektor bekötés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C368FCA-1285-4514-A3D7-9FCB344B5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645" y="2190860"/>
            <a:ext cx="1219370" cy="188621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740EC39-4EF4-4D04-B8DA-C60701A58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717" y="4072258"/>
            <a:ext cx="4448796" cy="590632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45202FE7-A83E-4606-90B9-73F91515594F}"/>
              </a:ext>
            </a:extLst>
          </p:cNvPr>
          <p:cNvSpPr/>
          <p:nvPr/>
        </p:nvSpPr>
        <p:spPr>
          <a:xfrm>
            <a:off x="3278680" y="1091328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Korrektor oldali bekötés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A79A1B2B-9F3A-426C-8A5B-AD3E1C6A4773}"/>
              </a:ext>
            </a:extLst>
          </p:cNvPr>
          <p:cNvSpPr/>
          <p:nvPr/>
        </p:nvSpPr>
        <p:spPr>
          <a:xfrm>
            <a:off x="6549968" y="1275994"/>
            <a:ext cx="24953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latin typeface="Proxima Nova" panose="02000506030000020004" pitchFamily="2" charset="0"/>
              </a:rPr>
              <a:t>Adatküldő eszköz oldali bekötés ( DW 256 </a:t>
            </a:r>
            <a:r>
              <a:rPr lang="hu-HU" dirty="0" err="1">
                <a:latin typeface="Proxima Nova" panose="02000506030000020004" pitchFamily="2" charset="0"/>
              </a:rPr>
              <a:t>GEx</a:t>
            </a:r>
            <a:r>
              <a:rPr lang="hu-HU" dirty="0">
                <a:latin typeface="Proxima Nova" panose="02000506030000020004" pitchFamily="2" charset="0"/>
              </a:rPr>
              <a:t>)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EFAE1F4C-DA63-46B7-8091-6C6A9C9B771B}"/>
              </a:ext>
            </a:extLst>
          </p:cNvPr>
          <p:cNvSpPr txBox="1"/>
          <p:nvPr/>
        </p:nvSpPr>
        <p:spPr>
          <a:xfrm>
            <a:off x="226416" y="1088956"/>
            <a:ext cx="24953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Proxima Nova" panose="02000506030000020004" pitchFamily="2" charset="0"/>
              </a:rPr>
              <a:t>A korrektort össze kell kapcsolni az Adatközlővel a Binder csatlakozó segítségével.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Proxima Nova" panose="02000506030000020004" pitchFamily="2" charset="0"/>
              </a:rPr>
              <a:t>Multiméter segítségével a helyes bekötést ellenőrizni szükséges, minden esetben.</a:t>
            </a:r>
          </a:p>
        </p:txBody>
      </p:sp>
      <p:graphicFrame>
        <p:nvGraphicFramePr>
          <p:cNvPr id="12" name="Táblázat 11">
            <a:extLst>
              <a:ext uri="{FF2B5EF4-FFF2-40B4-BE49-F238E27FC236}">
                <a16:creationId xmlns:a16="http://schemas.microsoft.com/office/drawing/2014/main" id="{271CD5BC-3F44-4E1D-BE51-4328CD7FC7D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649268" y="5120977"/>
          <a:ext cx="39007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0140">
                  <a:extLst>
                    <a:ext uri="{9D8B030D-6E8A-4147-A177-3AD203B41FA5}">
                      <a16:colId xmlns:a16="http://schemas.microsoft.com/office/drawing/2014/main" val="856959100"/>
                    </a:ext>
                  </a:extLst>
                </a:gridCol>
                <a:gridCol w="780140">
                  <a:extLst>
                    <a:ext uri="{9D8B030D-6E8A-4147-A177-3AD203B41FA5}">
                      <a16:colId xmlns:a16="http://schemas.microsoft.com/office/drawing/2014/main" val="2753710092"/>
                    </a:ext>
                  </a:extLst>
                </a:gridCol>
                <a:gridCol w="780140">
                  <a:extLst>
                    <a:ext uri="{9D8B030D-6E8A-4147-A177-3AD203B41FA5}">
                      <a16:colId xmlns:a16="http://schemas.microsoft.com/office/drawing/2014/main" val="2983457887"/>
                    </a:ext>
                  </a:extLst>
                </a:gridCol>
                <a:gridCol w="780140">
                  <a:extLst>
                    <a:ext uri="{9D8B030D-6E8A-4147-A177-3AD203B41FA5}">
                      <a16:colId xmlns:a16="http://schemas.microsoft.com/office/drawing/2014/main" val="166620433"/>
                    </a:ext>
                  </a:extLst>
                </a:gridCol>
                <a:gridCol w="780140">
                  <a:extLst>
                    <a:ext uri="{9D8B030D-6E8A-4147-A177-3AD203B41FA5}">
                      <a16:colId xmlns:a16="http://schemas.microsoft.com/office/drawing/2014/main" val="2229929108"/>
                    </a:ext>
                  </a:extLst>
                </a:gridCol>
              </a:tblGrid>
              <a:tr h="461924">
                <a:tc>
                  <a:txBody>
                    <a:bodyPr/>
                    <a:lstStyle/>
                    <a:p>
                      <a:r>
                        <a:rPr lang="hu-HU" dirty="0" err="1"/>
                        <a:t>Tx</a:t>
                      </a:r>
                      <a:r>
                        <a:rPr lang="hu-HU" dirty="0"/>
                        <a:t> Korrekor (4)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RX Korrektor (3)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+</a:t>
                      </a:r>
                      <a:r>
                        <a:rPr lang="hu-HU" dirty="0" err="1"/>
                        <a:t>Vcc</a:t>
                      </a:r>
                      <a:r>
                        <a:rPr lang="hu-HU" dirty="0"/>
                        <a:t> Korrektor 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GND Korrektor (2)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920686"/>
                  </a:ext>
                </a:extLst>
              </a:tr>
              <a:tr h="267622">
                <a:tc>
                  <a:txBody>
                    <a:bodyPr/>
                    <a:lstStyle/>
                    <a:p>
                      <a:r>
                        <a:rPr lang="hu-HU" dirty="0"/>
                        <a:t>Fehér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Piros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Sárga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Zöld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718074"/>
                  </a:ext>
                </a:extLst>
              </a:tr>
            </a:tbl>
          </a:graphicData>
        </a:graphic>
      </p:graphicFrame>
      <p:sp>
        <p:nvSpPr>
          <p:cNvPr id="13" name="Szövegdoboz 12">
            <a:extLst>
              <a:ext uri="{FF2B5EF4-FFF2-40B4-BE49-F238E27FC236}">
                <a16:creationId xmlns:a16="http://schemas.microsoft.com/office/drawing/2014/main" id="{A6650D0D-EE1E-48E2-8816-0FCF574119D3}"/>
              </a:ext>
            </a:extLst>
          </p:cNvPr>
          <p:cNvSpPr txBox="1"/>
          <p:nvPr/>
        </p:nvSpPr>
        <p:spPr>
          <a:xfrm>
            <a:off x="3044594" y="4730472"/>
            <a:ext cx="2942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Színnel jelölt vezeték esetén</a:t>
            </a:r>
          </a:p>
          <a:p>
            <a:r>
              <a:rPr lang="hu-HU" dirty="0"/>
              <a:t> </a:t>
            </a:r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9A7666ED-9DE8-4954-A492-066EB6B608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08" y="1638040"/>
            <a:ext cx="3678421" cy="2370538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0FE9249F-2097-429A-ABF2-69FC71CE04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46" y="4290580"/>
            <a:ext cx="4966077" cy="2370539"/>
          </a:xfrm>
          <a:prstGeom prst="rect">
            <a:avLst/>
          </a:prstGeom>
        </p:spPr>
      </p:pic>
      <p:sp>
        <p:nvSpPr>
          <p:cNvPr id="14" name="Dia számának hely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59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78C641-366C-4C21-94A6-82AC5EE12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	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C25A352-774E-42B6-97DE-9A89348E6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67" y="872202"/>
            <a:ext cx="4766187" cy="4351338"/>
          </a:xfrm>
        </p:spPr>
        <p:txBody>
          <a:bodyPr>
            <a:normAutofit fontScale="85000" lnSpcReduction="20000"/>
          </a:bodyPr>
          <a:lstStyle/>
          <a:p>
            <a:r>
              <a:rPr lang="hu-HU" sz="3300" b="1" i="1" dirty="0">
                <a:solidFill>
                  <a:srgbClr val="FF0000"/>
                </a:solidFill>
              </a:rPr>
              <a:t>V./2.2. </a:t>
            </a:r>
            <a:r>
              <a:rPr lang="hu-HU" sz="3300" b="1" i="1" dirty="0">
                <a:solidFill>
                  <a:srgbClr val="0070C0"/>
                </a:solidFill>
              </a:rPr>
              <a:t>Fiorentini Explorer+ </a:t>
            </a:r>
            <a:r>
              <a:rPr lang="hu-HU" sz="3300" b="1" i="1" dirty="0" err="1">
                <a:solidFill>
                  <a:srgbClr val="0070C0"/>
                </a:solidFill>
              </a:rPr>
              <a:t>beállitása</a:t>
            </a:r>
            <a:endParaRPr lang="hu-HU" sz="3300" b="1" i="1" dirty="0">
              <a:solidFill>
                <a:srgbClr val="0070C0"/>
              </a:solidFill>
            </a:endParaRPr>
          </a:p>
          <a:p>
            <a:r>
              <a:rPr lang="hu-HU" dirty="0"/>
              <a:t>Az Enter gomb megnyomása után a jelszó beírása szükséges, a jelszó minden esetben négy darab – 0.</a:t>
            </a:r>
          </a:p>
          <a:p>
            <a:r>
              <a:rPr lang="hu-HU" dirty="0"/>
              <a:t>Beállítások -&gt; </a:t>
            </a:r>
            <a:r>
              <a:rPr lang="hu-HU" dirty="0" err="1"/>
              <a:t>Rendszerbeállitások</a:t>
            </a:r>
            <a:r>
              <a:rPr lang="hu-HU" dirty="0"/>
              <a:t> -&gt; RS232 beállítás -&gt; Enter megnyomásával a választható értékek közül 19200 N,8,1 válasszuk majd Enter.</a:t>
            </a:r>
          </a:p>
          <a:p>
            <a:r>
              <a:rPr lang="hu-HU" dirty="0" err="1"/>
              <a:t>Esc</a:t>
            </a:r>
            <a:r>
              <a:rPr lang="hu-HU" dirty="0"/>
              <a:t>- gomb megnyomása után felkínálja a mentés lehetőségét, entert szükséges nyomni.</a:t>
            </a:r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68A31CA-83A0-427D-8F93-C1513531CF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535" y="490245"/>
            <a:ext cx="6667906" cy="5426661"/>
          </a:xfrm>
          <a:prstGeom prst="rect">
            <a:avLst/>
          </a:prstGeom>
        </p:spPr>
      </p:pic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52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882143D-4C85-4B71-920C-03E264447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FF0000"/>
                </a:solidFill>
              </a:rPr>
              <a:t>V./2.3. </a:t>
            </a:r>
            <a:r>
              <a:rPr lang="hu-HU" dirty="0">
                <a:solidFill>
                  <a:schemeClr val="accent1"/>
                </a:solidFill>
              </a:rPr>
              <a:t>Fiorentini Explorer+ bekötés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D17370C-7C9B-4D81-BD86-E8E564257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73013" cy="4351338"/>
          </a:xfrm>
        </p:spPr>
        <p:txBody>
          <a:bodyPr/>
          <a:lstStyle/>
          <a:p>
            <a:r>
              <a:rPr lang="hu-HU" dirty="0"/>
              <a:t>A bekötéshez szükséges a RS232 csatlakozót rákötni a korrektorra, majd a csatlakozó csavarjait meghúzni.</a:t>
            </a:r>
          </a:p>
          <a:p>
            <a:r>
              <a:rPr lang="hu-HU" dirty="0"/>
              <a:t>Ha az előzetes beállítások sikeresek a kommunikációnak mennie kell.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ED43DBF-C79C-4704-AF33-D9B09FF666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148" y="2002093"/>
            <a:ext cx="6233652" cy="3506429"/>
          </a:xfrm>
          <a:prstGeom prst="rect">
            <a:avLst/>
          </a:prstGeom>
        </p:spPr>
      </p:pic>
      <p:sp>
        <p:nvSpPr>
          <p:cNvPr id="8" name="Nyíl: jobbra mutató 7">
            <a:extLst>
              <a:ext uri="{FF2B5EF4-FFF2-40B4-BE49-F238E27FC236}">
                <a16:creationId xmlns:a16="http://schemas.microsoft.com/office/drawing/2014/main" id="{DED68818-8978-4CFC-A882-462327FBF883}"/>
              </a:ext>
            </a:extLst>
          </p:cNvPr>
          <p:cNvSpPr/>
          <p:nvPr/>
        </p:nvSpPr>
        <p:spPr>
          <a:xfrm rot="1140189">
            <a:off x="4645078" y="3194993"/>
            <a:ext cx="4739541" cy="21690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70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6E5A9A1-ACAC-4462-ACC9-7755D08F4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FF0000"/>
                </a:solidFill>
              </a:rPr>
              <a:t>V./2.4.</a:t>
            </a:r>
            <a:br>
              <a:rPr lang="hu-HU" dirty="0">
                <a:solidFill>
                  <a:srgbClr val="FF0000"/>
                </a:solidFill>
              </a:rPr>
            </a:br>
            <a:r>
              <a:rPr lang="hu-HU" dirty="0">
                <a:solidFill>
                  <a:schemeClr val="accent1"/>
                </a:solidFill>
              </a:rPr>
              <a:t>SEVC-D bekötés</a:t>
            </a:r>
            <a:r>
              <a:rPr lang="hu-HU" dirty="0"/>
              <a:t>	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1243C5D7-B57C-4C78-9401-F2D5C7235A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441" y="1933463"/>
            <a:ext cx="2166094" cy="2211221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EF606EC-4618-4F1E-BA5E-30349DD72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94633" y="1313912"/>
            <a:ext cx="4686954" cy="3019846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365A77F6-C89C-407B-9FA8-5CDAFC6FC8B1}"/>
              </a:ext>
            </a:extLst>
          </p:cNvPr>
          <p:cNvSpPr txBox="1"/>
          <p:nvPr/>
        </p:nvSpPr>
        <p:spPr>
          <a:xfrm>
            <a:off x="1120877" y="1690688"/>
            <a:ext cx="43139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Proxima Nova" panose="02000506030000020004" pitchFamily="2" charset="0"/>
              </a:rPr>
              <a:t>Az adaptert a képen látható módon szükséges az eszközre rákötni.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latin typeface="Proxima Nova" panose="02000506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Proxima Nova" panose="02000506030000020004" pitchFamily="2" charset="0"/>
              </a:rPr>
              <a:t>Fedél bezárása és a rögzítő csavar elfordítása.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Proxima Nova" panose="02000506030000020004" pitchFamily="2" charset="0"/>
              </a:rPr>
              <a:t>Vezetékek </a:t>
            </a:r>
            <a:r>
              <a:rPr lang="hu-HU" dirty="0" err="1">
                <a:latin typeface="Proxima Nova" panose="02000506030000020004" pitchFamily="2" charset="0"/>
              </a:rPr>
              <a:t>foglalata</a:t>
            </a:r>
            <a:r>
              <a:rPr lang="hu-HU" dirty="0">
                <a:latin typeface="Proxima Nova" panose="02000506030000020004" pitchFamily="2" charset="0"/>
              </a:rPr>
              <a:t>, és a vezetékek számozva vannak.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endParaRPr lang="hu-HU" dirty="0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02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200" dirty="0">
                <a:solidFill>
                  <a:srgbClr val="FF0000"/>
                </a:solidFill>
              </a:rPr>
              <a:t>V./3. </a:t>
            </a:r>
            <a:r>
              <a:rPr lang="hu-HU" sz="2200" dirty="0">
                <a:solidFill>
                  <a:schemeClr val="accent1">
                    <a:lumMod val="75000"/>
                  </a:schemeClr>
                </a:solidFill>
              </a:rPr>
              <a:t>lépés: Kommunikációs eszközök összerendelése (korrektor cserék)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A korrektorok cseréje esetében két típusra lehet bontani: 1. típus azonos; 2. eltérő típusú.</a:t>
            </a:r>
          </a:p>
          <a:p>
            <a:r>
              <a:rPr lang="hu-HU" dirty="0"/>
              <a:t>Az impulzus egyenértéket a korrektor beállításai között kell ellenőrizni, és szükség esetén módosítani. (meghatározása: lásd I./6. –I./6.1.1. dia képek </a:t>
            </a:r>
          </a:p>
          <a:p>
            <a:r>
              <a:rPr lang="hu-HU" dirty="0"/>
              <a:t>A korrektor, és a gázmérő, ill. a korrektor és a távadatküldő berendezés közötti kábeles csatlakozásokat el kell végezni (részletesen a következő dia képeken).</a:t>
            </a: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0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30FE435-4E6D-4FFC-8C4E-7EA794E04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>
                <a:solidFill>
                  <a:srgbClr val="FF0000"/>
                </a:solidFill>
              </a:rPr>
              <a:t>V./3. </a:t>
            </a:r>
            <a:r>
              <a:rPr lang="hu-HU" sz="2800" dirty="0">
                <a:solidFill>
                  <a:schemeClr val="accent1"/>
                </a:solidFill>
              </a:rPr>
              <a:t>Korrektor cseréje típus azonos korrektorra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13C112-F3D7-4818-A7C8-2A9FF376B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6143"/>
            <a:ext cx="5562600" cy="4890217"/>
          </a:xfrm>
        </p:spPr>
        <p:txBody>
          <a:bodyPr>
            <a:normAutofit fontScale="77500" lnSpcReduction="20000"/>
          </a:bodyPr>
          <a:lstStyle/>
          <a:p>
            <a:r>
              <a:rPr lang="hu-HU" dirty="0"/>
              <a:t>A helyszínen a kényszerkommunikáció elvégzése. (II./.1 – II./3. lépések)</a:t>
            </a:r>
          </a:p>
          <a:p>
            <a:r>
              <a:rPr lang="hu-HU" dirty="0"/>
              <a:t>Adatok ellenőrzése a mobil applikáció segítségével. (III./1. III./5. lépések)</a:t>
            </a:r>
          </a:p>
          <a:p>
            <a:r>
              <a:rPr lang="hu-HU" dirty="0"/>
              <a:t>A Régi korrektor kikötése, és leszerelése.</a:t>
            </a:r>
          </a:p>
          <a:p>
            <a:r>
              <a:rPr lang="hu-HU" dirty="0"/>
              <a:t>Új korrektor felszerelése és bekötése. (V./2.-V./2.4. lépések)</a:t>
            </a:r>
          </a:p>
          <a:p>
            <a:r>
              <a:rPr lang="hu-HU" dirty="0"/>
              <a:t>Korrektor beállítása (amennyiben szükséges)</a:t>
            </a:r>
          </a:p>
          <a:p>
            <a:r>
              <a:rPr lang="hu-HU" dirty="0"/>
              <a:t>Az Imp2 és GND vezeték bekötése a kép alapján.</a:t>
            </a:r>
          </a:p>
          <a:p>
            <a:r>
              <a:rPr lang="hu-HU" dirty="0"/>
              <a:t>Mobil applikációban összerendelés (I./1.-I./9. lépések) .</a:t>
            </a:r>
          </a:p>
          <a:p>
            <a:r>
              <a:rPr lang="hu-HU" dirty="0"/>
              <a:t>A helyszínen a kényszerkommunikáció elvégzése. (II./.1 – II./3. lépések)</a:t>
            </a:r>
          </a:p>
          <a:p>
            <a:r>
              <a:rPr lang="hu-HU" dirty="0"/>
              <a:t>Adatok ellenőrzése a mobilapplikáció segítségével. (III./1. III./5. lépések)</a:t>
            </a:r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09259BA-D049-4741-86CA-8551C78083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750" y="1441596"/>
            <a:ext cx="3001100" cy="4890218"/>
          </a:xfrm>
          <a:prstGeom prst="rect">
            <a:avLst/>
          </a:prstGeom>
        </p:spPr>
      </p:pic>
      <p:sp>
        <p:nvSpPr>
          <p:cNvPr id="5" name="Nyíl: jobbra mutató 4">
            <a:extLst>
              <a:ext uri="{FF2B5EF4-FFF2-40B4-BE49-F238E27FC236}">
                <a16:creationId xmlns:a16="http://schemas.microsoft.com/office/drawing/2014/main" id="{88E315F9-E65D-4C22-AF7F-E0EBAFA89D98}"/>
              </a:ext>
            </a:extLst>
          </p:cNvPr>
          <p:cNvSpPr/>
          <p:nvPr/>
        </p:nvSpPr>
        <p:spPr>
          <a:xfrm rot="355016">
            <a:off x="5970645" y="4022696"/>
            <a:ext cx="2592413" cy="26710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84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BB6154-6397-4F16-8831-ACE2C1AFF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>
                <a:solidFill>
                  <a:srgbClr val="FF0000"/>
                </a:solidFill>
              </a:rPr>
              <a:t>V.4. </a:t>
            </a:r>
            <a:r>
              <a:rPr lang="hu-HU" sz="3200" dirty="0">
                <a:solidFill>
                  <a:schemeClr val="accent1"/>
                </a:solidFill>
              </a:rPr>
              <a:t>Korrektor cseréje eltérő típusú korrektorra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85971D9-B999-4944-BC46-DB83C4465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7751"/>
            <a:ext cx="5005039" cy="5202608"/>
          </a:xfrm>
        </p:spPr>
        <p:txBody>
          <a:bodyPr>
            <a:normAutofit fontScale="62500" lnSpcReduction="20000"/>
          </a:bodyPr>
          <a:lstStyle/>
          <a:p>
            <a:r>
              <a:rPr lang="hu-HU" dirty="0"/>
              <a:t>A helyszínen a kényszerkommunikáció elvégzése. (II./.1 – II./3. lépések)</a:t>
            </a:r>
          </a:p>
          <a:p>
            <a:r>
              <a:rPr lang="hu-HU" dirty="0"/>
              <a:t>Adatok ellenőrzése a mobilapplikáció segítségével. (III./1. III./5. lépések)</a:t>
            </a:r>
          </a:p>
          <a:p>
            <a:r>
              <a:rPr lang="hu-HU" dirty="0"/>
              <a:t>Diszpécser szolgálaton jelezni kell az új típusú korrektor felszerelését mert az eszközön szoftvert szükséges módosítani. (DW 256 esetén </a:t>
            </a:r>
            <a:r>
              <a:rPr lang="hu-HU" dirty="0" err="1"/>
              <a:t>firmware</a:t>
            </a:r>
            <a:r>
              <a:rPr lang="hu-HU" dirty="0"/>
              <a:t> módosítás is szükséges.)</a:t>
            </a:r>
          </a:p>
          <a:p>
            <a:r>
              <a:rPr lang="hu-HU" dirty="0"/>
              <a:t>A Régi korrektor kikötése és leszerelése.</a:t>
            </a:r>
          </a:p>
          <a:p>
            <a:r>
              <a:rPr lang="hu-HU" dirty="0"/>
              <a:t>Új típusú korrektor felszerelése és bekötése (V./2.-V./2.4. lépések).</a:t>
            </a:r>
          </a:p>
          <a:p>
            <a:r>
              <a:rPr lang="hu-HU" dirty="0"/>
              <a:t>Új típusú korrektor beállítása (amennyiben szükséges)</a:t>
            </a:r>
          </a:p>
          <a:p>
            <a:r>
              <a:rPr lang="hu-HU" dirty="0"/>
              <a:t>Az Imp2 és GND vezeték bekötése  a kép alapján:</a:t>
            </a:r>
          </a:p>
          <a:p>
            <a:r>
              <a:rPr lang="hu-HU" dirty="0"/>
              <a:t>Mobil applikációban összerendelés (I./1.-I./9. lépések) </a:t>
            </a:r>
          </a:p>
          <a:p>
            <a:r>
              <a:rPr lang="hu-HU" dirty="0"/>
              <a:t>A helyszínen a kényszerkommunikáció elvégzése. (II./.1 – II./3. lépések)</a:t>
            </a:r>
          </a:p>
          <a:p>
            <a:r>
              <a:rPr lang="hu-HU" dirty="0"/>
              <a:t>Adatok ellenőrzése a </a:t>
            </a:r>
            <a:r>
              <a:rPr lang="hu-HU" dirty="0" err="1"/>
              <a:t>mobilapplikáció</a:t>
            </a:r>
            <a:r>
              <a:rPr lang="hu-HU" dirty="0"/>
              <a:t> segítségével. (III./1. III./5. lépések)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0AAF3E1-89AB-4790-AD85-5DFB9E94771B}"/>
              </a:ext>
            </a:extLst>
          </p:cNvPr>
          <p:cNvSpPr txBox="1"/>
          <p:nvPr/>
        </p:nvSpPr>
        <p:spPr>
          <a:xfrm>
            <a:off x="7334865" y="5617029"/>
            <a:ext cx="4018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FF0000"/>
                </a:solidFill>
                <a:latin typeface="Proxima Nova" panose="02000506030000020004" pitchFamily="2" charset="0"/>
              </a:rPr>
              <a:t>Az eszközök átalakítása a következő oldalon.</a:t>
            </a:r>
          </a:p>
          <a:p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AFEE10B-337A-406E-AAE3-AA3B843899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87189" y="631907"/>
            <a:ext cx="3920934" cy="5808831"/>
          </a:xfrm>
          <a:prstGeom prst="rect">
            <a:avLst/>
          </a:prstGeom>
        </p:spPr>
      </p:pic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24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F472C0B0-FC50-47BA-A827-10B8E39D0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16854"/>
            <a:ext cx="3283634" cy="1732443"/>
          </a:xfrm>
        </p:spPr>
        <p:txBody>
          <a:bodyPr>
            <a:normAutofit fontScale="85000" lnSpcReduction="10000"/>
          </a:bodyPr>
          <a:lstStyle/>
          <a:p>
            <a:r>
              <a:rPr lang="hu-HU" sz="1800" dirty="0"/>
              <a:t>Binder csatlakozó felszerelése az adatküldő eszközre. (leírás alapján)</a:t>
            </a:r>
          </a:p>
          <a:p>
            <a:r>
              <a:rPr lang="hu-HU" sz="1800" dirty="0"/>
              <a:t>Összekapcsolás korrektorral.</a:t>
            </a:r>
          </a:p>
          <a:p>
            <a:r>
              <a:rPr lang="hu-HU" sz="1800" dirty="0"/>
              <a:t>A korrektoron lévő lengőcsatlakozó bekötése nem minden esetben egyezik meg a leírással. Minden esetben ellenőrzés szükséges.</a:t>
            </a:r>
          </a:p>
          <a:p>
            <a:endParaRPr lang="hu-HU" sz="1800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CF5DA68-D50C-4699-8A15-767367B6304E}"/>
              </a:ext>
            </a:extLst>
          </p:cNvPr>
          <p:cNvSpPr txBox="1"/>
          <p:nvPr/>
        </p:nvSpPr>
        <p:spPr>
          <a:xfrm>
            <a:off x="960951" y="833581"/>
            <a:ext cx="2700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Proxima Nova" panose="02000506030000020004" pitchFamily="2" charset="0"/>
              </a:rPr>
              <a:t>Corus</a:t>
            </a:r>
            <a:r>
              <a:rPr lang="hu-HU" dirty="0">
                <a:latin typeface="Proxima Nova" panose="02000506030000020004" pitchFamily="2" charset="0"/>
              </a:rPr>
              <a:t> korrektorra váltás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ED61149-0FEF-4CF8-B685-8ABFBAD0EA4B}"/>
              </a:ext>
            </a:extLst>
          </p:cNvPr>
          <p:cNvSpPr txBox="1"/>
          <p:nvPr/>
        </p:nvSpPr>
        <p:spPr>
          <a:xfrm>
            <a:off x="4523641" y="911023"/>
            <a:ext cx="4024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Proxima Nova" panose="02000506030000020004" pitchFamily="2" charset="0"/>
              </a:rPr>
              <a:t>Fiorentini Explorer+ korrektorra váltás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B6485766-8BC3-403A-9D06-2A892CBFAEE8}"/>
              </a:ext>
            </a:extLst>
          </p:cNvPr>
          <p:cNvSpPr txBox="1"/>
          <p:nvPr/>
        </p:nvSpPr>
        <p:spPr>
          <a:xfrm>
            <a:off x="4670473" y="1216854"/>
            <a:ext cx="35450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Proxima Nova" panose="02000506030000020004" pitchFamily="2" charset="0"/>
              </a:rPr>
              <a:t>RS232 csatlakozó felszerelése az adatküldő eszközre mellékelt leírás alapján.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Proxima Nova" panose="02000506030000020004" pitchFamily="2" charset="0"/>
              </a:rPr>
              <a:t>Összekötés a korrektorral.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7525FB3-70BE-4092-82A7-EFB6640714B1}"/>
              </a:ext>
            </a:extLst>
          </p:cNvPr>
          <p:cNvSpPr txBox="1"/>
          <p:nvPr/>
        </p:nvSpPr>
        <p:spPr>
          <a:xfrm>
            <a:off x="8548174" y="1782079"/>
            <a:ext cx="306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Proxima Nova" panose="02000506030000020004" pitchFamily="2" charset="0"/>
              </a:rPr>
              <a:t>SEVC-D korrektorra váltás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8D7E171F-EE00-453E-8A47-0E023DB0198E}"/>
              </a:ext>
            </a:extLst>
          </p:cNvPr>
          <p:cNvSpPr txBox="1"/>
          <p:nvPr/>
        </p:nvSpPr>
        <p:spPr>
          <a:xfrm>
            <a:off x="8929280" y="2607026"/>
            <a:ext cx="23000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Proxima Nova" panose="02000506030000020004" pitchFamily="2" charset="0"/>
              </a:rPr>
              <a:t>Vezetékek érvéghüvelyezése amennyiben nem található.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Proxima Nova" panose="02000506030000020004" pitchFamily="2" charset="0"/>
              </a:rPr>
              <a:t>Bekötés a V./2.4.. dia alapján.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B0CB2DDA-4AEB-48AE-BDA0-48A87C5225A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78" y="2607026"/>
            <a:ext cx="2782378" cy="1929258"/>
          </a:xfrm>
          <a:prstGeom prst="rect">
            <a:avLst/>
          </a:prstGeom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4159E5B0-65FB-41D7-AEB2-FA4D0ABCB644}"/>
              </a:ext>
            </a:extLst>
          </p:cNvPr>
          <p:cNvSpPr/>
          <p:nvPr/>
        </p:nvSpPr>
        <p:spPr>
          <a:xfrm>
            <a:off x="4670473" y="4851245"/>
            <a:ext cx="3730870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Proxima Nova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DSUB 9 pin-es soros APA csatlakozó bekötése: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hu-HU" dirty="0">
                <a:latin typeface="Proxima Nova" panose="02000506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PIN2: TX-3  - 3-számú vezeték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hu-HU" dirty="0">
                <a:latin typeface="Proxima Nova" panose="02000506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PIN3: RX-2 – 2-számú vezeték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hu-HU" dirty="0">
                <a:latin typeface="Proxima Nova" panose="02000506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PIN5: GND-1 – 1-számú vezeték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3E42C784-7CA7-4CE9-B3B5-502BF0F5C2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49" y="2949297"/>
            <a:ext cx="3551600" cy="2101645"/>
          </a:xfrm>
          <a:prstGeom prst="rect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BE75307F-8B19-49B2-B3A9-02F9433E2181}"/>
              </a:ext>
            </a:extLst>
          </p:cNvPr>
          <p:cNvSpPr txBox="1"/>
          <p:nvPr/>
        </p:nvSpPr>
        <p:spPr>
          <a:xfrm>
            <a:off x="261593" y="5213725"/>
            <a:ext cx="2700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>
                <a:latin typeface="Proxima Nova" panose="02000506030000020004" pitchFamily="2" charset="0"/>
              </a:rPr>
              <a:t>PIN1: GND(2.sz vezeték)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>
                <a:latin typeface="Proxima Nova" panose="02000506030000020004" pitchFamily="2" charset="0"/>
              </a:rPr>
              <a:t>PIN2: </a:t>
            </a:r>
            <a:r>
              <a:rPr lang="hu-HU" sz="1600" dirty="0" err="1">
                <a:latin typeface="Proxima Nova" panose="02000506030000020004" pitchFamily="2" charset="0"/>
              </a:rPr>
              <a:t>Rx</a:t>
            </a:r>
            <a:r>
              <a:rPr lang="hu-HU" sz="1600" dirty="0">
                <a:latin typeface="Proxima Nova" panose="02000506030000020004" pitchFamily="2" charset="0"/>
              </a:rPr>
              <a:t>(4.sz vezeték)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>
                <a:latin typeface="Proxima Nova" panose="02000506030000020004" pitchFamily="2" charset="0"/>
              </a:rPr>
              <a:t>PIN3: VCC(1.sz vezeték)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>
                <a:latin typeface="Proxima Nova" panose="02000506030000020004" pitchFamily="2" charset="0"/>
              </a:rPr>
              <a:t>PIN5: </a:t>
            </a:r>
            <a:r>
              <a:rPr lang="hu-HU" sz="1600" dirty="0" err="1">
                <a:latin typeface="Proxima Nova" panose="02000506030000020004" pitchFamily="2" charset="0"/>
              </a:rPr>
              <a:t>Tx</a:t>
            </a:r>
            <a:r>
              <a:rPr lang="hu-HU" sz="1600" dirty="0">
                <a:latin typeface="Proxima Nova" panose="02000506030000020004" pitchFamily="2" charset="0"/>
              </a:rPr>
              <a:t>(3.sz vezeték)</a:t>
            </a:r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965EA273-72E3-4B38-83CB-1EE7DC3AE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4436" y="5064883"/>
            <a:ext cx="1114425" cy="1152525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DBE16010-9A81-4427-81E3-CCBF231EAD95}"/>
              </a:ext>
            </a:extLst>
          </p:cNvPr>
          <p:cNvSpPr txBox="1"/>
          <p:nvPr/>
        </p:nvSpPr>
        <p:spPr>
          <a:xfrm>
            <a:off x="2961844" y="6231349"/>
            <a:ext cx="1842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Proxima Nova" panose="02000506030000020004" pitchFamily="2" charset="0"/>
              </a:rPr>
              <a:t>Forr. felöli oldal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960951" y="467591"/>
            <a:ext cx="10649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FF0000"/>
                </a:solidFill>
              </a:rPr>
              <a:t>V./4.1. </a:t>
            </a:r>
            <a:r>
              <a:rPr lang="hu-HU" sz="2800" b="1" dirty="0">
                <a:solidFill>
                  <a:schemeClr val="accent1"/>
                </a:solidFill>
              </a:rPr>
              <a:t>Korrektorok bekötésének átalakítása típus váltáskor</a:t>
            </a:r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64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449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Belépés a felhasználói felületre (mobil eszköz applikáció, ill. PC-n böngészőből)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028701" y="1308012"/>
            <a:ext cx="9958634" cy="5181688"/>
            <a:chOff x="1028701" y="986866"/>
            <a:chExt cx="9958634" cy="5502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701" y="986866"/>
              <a:ext cx="9958634" cy="55028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8B64E7A-5A11-4357-AF2C-E5C890D63F3E}"/>
                </a:ext>
              </a:extLst>
            </p:cNvPr>
            <p:cNvSpPr/>
            <p:nvPr/>
          </p:nvSpPr>
          <p:spPr>
            <a:xfrm>
              <a:off x="1392544" y="1221564"/>
              <a:ext cx="2026296" cy="249096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ular Callout 7"/>
          <p:cNvSpPr/>
          <p:nvPr/>
        </p:nvSpPr>
        <p:spPr>
          <a:xfrm>
            <a:off x="3888358" y="1308012"/>
            <a:ext cx="3934842" cy="455560"/>
          </a:xfrm>
          <a:prstGeom prst="wedgeRectCallout">
            <a:avLst>
              <a:gd name="adj1" fmla="val -60065"/>
              <a:gd name="adj2" fmla="val 44305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https://amr.ed-fg.hu/mobileinterface/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8229600" y="3192183"/>
            <a:ext cx="3543300" cy="922617"/>
          </a:xfrm>
          <a:prstGeom prst="wedgeRectCallout">
            <a:avLst>
              <a:gd name="adj1" fmla="val -84334"/>
              <a:gd name="adj2" fmla="val -43805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PC-n és mobilon ugyanazon felületen történik a bejelentkezés.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00100" y="4779683"/>
            <a:ext cx="3543300" cy="922617"/>
            <a:chOff x="800100" y="4779683"/>
            <a:chExt cx="3543300" cy="922617"/>
          </a:xfrm>
        </p:grpSpPr>
        <p:sp>
          <p:nvSpPr>
            <p:cNvPr id="14" name="Rectangular Callout 13"/>
            <p:cNvSpPr/>
            <p:nvPr/>
          </p:nvSpPr>
          <p:spPr>
            <a:xfrm>
              <a:off x="800100" y="4779683"/>
              <a:ext cx="3543300" cy="922617"/>
            </a:xfrm>
            <a:prstGeom prst="wedgeRectCallout">
              <a:avLst>
                <a:gd name="adj1" fmla="val 32871"/>
                <a:gd name="adj2" fmla="val -83724"/>
              </a:avLst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hu-HU" b="1" dirty="0">
                  <a:solidFill>
                    <a:schemeClr val="tx1"/>
                  </a:solidFill>
                </a:rPr>
                <a:t>Mobil alkalmazás - alkalmazás elindítása (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  <a:r>
                <a:rPr lang="hu-HU" b="1" dirty="0">
                  <a:solidFill>
                    <a:schemeClr val="tx1"/>
                  </a:solidFill>
                </a:rPr>
                <a:t>     ikon segítségével) és bejelentkezés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2470" y="5138121"/>
              <a:ext cx="205740" cy="20574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</p:grp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16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06675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I.</a:t>
            </a:r>
            <a:r>
              <a:rPr lang="hu-HU" dirty="0">
                <a:solidFill>
                  <a:srgbClr val="0070C0"/>
                </a:solidFill>
              </a:rPr>
              <a:t>	Törzs, és mérési adatok szinkronizálása mobil applikáció segítségével, a központi mérési adatgyűjtő rendszerrel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3314700"/>
            <a:ext cx="10515600" cy="2862262"/>
          </a:xfrm>
        </p:spPr>
        <p:txBody>
          <a:bodyPr>
            <a:normAutofit lnSpcReduction="10000"/>
          </a:bodyPr>
          <a:lstStyle/>
          <a:p>
            <a:r>
              <a:rPr lang="hu-HU" dirty="0"/>
              <a:t>Új telepítés, ill. utólagos bekötés esetén a készülékhely megadása után a mérőberendezés, és a távadatküldő azonosítónak üresnek kell lennie a program felületén</a:t>
            </a:r>
          </a:p>
          <a:p>
            <a:r>
              <a:rPr lang="hu-HU" dirty="0"/>
              <a:t>Gázmérő/korrektor csere, gázmérő/korrektor fel és leszerelés, ill. helyszíni ellenőrzés, utólagos </a:t>
            </a:r>
            <a:r>
              <a:rPr lang="hu-HU" dirty="0" err="1"/>
              <a:t>szinkronizáció</a:t>
            </a:r>
            <a:r>
              <a:rPr lang="hu-HU" dirty="0"/>
              <a:t> során a készülékhely megadása után a  mérőberendezés, és a távadatküldő azonosítónak meg kell jelennie a program felületén.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64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2" y="1402469"/>
            <a:ext cx="6592888" cy="4902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6575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I./1. 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lépés: Eszköz összerendelés 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</a:rPr>
              <a:t>- a gázmérő és a kommunikációs eszköz összerendelése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546098" y="2179247"/>
            <a:ext cx="2563813" cy="1280926"/>
          </a:xfrm>
          <a:prstGeom prst="wedgeRectCallout">
            <a:avLst>
              <a:gd name="adj1" fmla="val 68186"/>
              <a:gd name="adj2" fmla="val 35308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Kiindulási alap: </a:t>
            </a:r>
          </a:p>
          <a:p>
            <a:r>
              <a:rPr lang="hu-HU" b="1" dirty="0">
                <a:solidFill>
                  <a:schemeClr val="tx1"/>
                </a:solidFill>
              </a:rPr>
              <a:t>készülék hely azonosító megadása, kattintás a mezőbe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25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1695450"/>
            <a:ext cx="5553075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6575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I./2.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 lépés:Eszköz összerendelés - készülékhely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</a:rPr>
              <a:t> kiválasztása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31798" y="1974805"/>
            <a:ext cx="2563813" cy="1235985"/>
          </a:xfrm>
          <a:prstGeom prst="wedgeRectCallout">
            <a:avLst>
              <a:gd name="adj1" fmla="val 68186"/>
              <a:gd name="adj2" fmla="val 35308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Gépelés megkezdése után készülék hely azonosító  kiválasztása listából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53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1558636"/>
            <a:ext cx="6029325" cy="4151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3794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I./3</a:t>
            </a: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. lépés:Eszköz összerendelés 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</a:rPr>
              <a:t>- a gázmérő és a kommunikációs eszköz adatok</a:t>
            </a:r>
            <a:br>
              <a:rPr lang="hu-HU" sz="1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hu-HU" sz="1800" dirty="0">
                <a:solidFill>
                  <a:srgbClr val="FF0000"/>
                </a:solidFill>
              </a:rPr>
              <a:t>Új telepítés és utólagos bekötés esetén érvényes képernyő és szabályok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546098" y="2179247"/>
            <a:ext cx="2563813" cy="958894"/>
          </a:xfrm>
          <a:prstGeom prst="wedgeRectCallout">
            <a:avLst>
              <a:gd name="adj1" fmla="val 77445"/>
              <a:gd name="adj2" fmla="val -4120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b="1" dirty="0">
                <a:solidFill>
                  <a:schemeClr val="tx1"/>
                </a:solidFill>
              </a:rPr>
              <a:t>Feladat: </a:t>
            </a:r>
          </a:p>
          <a:p>
            <a:r>
              <a:rPr lang="hu-HU" b="1" dirty="0">
                <a:solidFill>
                  <a:schemeClr val="tx1"/>
                </a:solidFill>
              </a:rPr>
              <a:t>készülékhely hely azonosító megadása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8370277" y="2658696"/>
            <a:ext cx="203139" cy="21404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7930664" y="3991708"/>
            <a:ext cx="633044" cy="807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785338" y="4026877"/>
            <a:ext cx="3325325" cy="931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ular Callout 4"/>
          <p:cNvSpPr/>
          <p:nvPr/>
        </p:nvSpPr>
        <p:spPr>
          <a:xfrm>
            <a:off x="7112977" y="4799145"/>
            <a:ext cx="4532926" cy="1477328"/>
          </a:xfrm>
          <a:prstGeom prst="wedgeRectCallout">
            <a:avLst>
              <a:gd name="adj1" fmla="val -25252"/>
              <a:gd name="adj2" fmla="val -2787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lt1"/>
                </a:solidFill>
              </a:rPr>
              <a:t>A mezőknek </a:t>
            </a:r>
            <a:r>
              <a:rPr lang="hu-HU" dirty="0">
                <a:solidFill>
                  <a:srgbClr val="FF0000"/>
                </a:solidFill>
              </a:rPr>
              <a:t>üresnek</a:t>
            </a:r>
            <a:r>
              <a:rPr lang="hu-HU" dirty="0">
                <a:solidFill>
                  <a:schemeClr val="lt1"/>
                </a:solidFill>
              </a:rPr>
              <a:t> kell lennie. Ha értéket tartalmaznak, akkor vagy rossz a megadott készülékhely, (kérjük javítsa), vagy már telepített az állomás. Ebben az esetben kérjük hívja a CASON diszpécser szolgálatot</a:t>
            </a: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12977" y="2417885"/>
            <a:ext cx="1160585" cy="2408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Rectangle 16"/>
          <p:cNvSpPr/>
          <p:nvPr/>
        </p:nvSpPr>
        <p:spPr>
          <a:xfrm>
            <a:off x="4220308" y="3786067"/>
            <a:ext cx="1433146" cy="2408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39E-38FC-0C42-9C64-AD93030EB89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64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son_digital_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on_digital_presentation" id="{34CB5B74-81CF-5B40-B3FD-26562ADCC042}" vid="{B23C4634-C242-4C4B-A744-988A51336ED8}"/>
    </a:ext>
  </a:extLst>
</a:theme>
</file>

<file path=ppt/theme/theme10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on_digital_presentation" id="{34CB5B74-81CF-5B40-B3FD-26562ADCC042}" vid="{5A7A3E80-1819-5E42-8026-10DE175974DB}"/>
    </a:ext>
  </a:extLst>
</a:theme>
</file>

<file path=ppt/theme/theme11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on_digital_presentation" id="{34CB5B74-81CF-5B40-B3FD-26562ADCC042}" vid="{1BFF7B01-955A-1A44-B110-F82A0BAA696C}"/>
    </a:ext>
  </a:extLst>
</a:theme>
</file>

<file path=ppt/theme/theme12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on_digital_presentation" id="{34CB5B74-81CF-5B40-B3FD-26562ADCC042}" vid="{A158C6D9-49B6-FB4C-8B3E-C2FF2C6A8F65}"/>
    </a:ext>
  </a:extLst>
</a:theme>
</file>

<file path=ppt/theme/theme13.xml><?xml version="1.0" encoding="utf-8"?>
<a:theme xmlns:a="http://schemas.openxmlformats.org/drawingml/2006/main" name="Cason_digital_pre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on_digital_presentation" id="{34CB5B74-81CF-5B40-B3FD-26562ADCC042}" vid="{B23C4634-C242-4C4B-A744-988A51336ED8}"/>
    </a:ext>
  </a:extLst>
</a:theme>
</file>

<file path=ppt/theme/theme14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on_digital_presentation" id="{34CB5B74-81CF-5B40-B3FD-26562ADCC042}" vid="{8DF8CC63-5B95-7F4F-AEDF-DB95B97CD93A}"/>
    </a:ext>
  </a:extLst>
</a:theme>
</file>

<file path=ppt/theme/theme15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on_digital_presentation" id="{34CB5B74-81CF-5B40-B3FD-26562ADCC042}" vid="{FADC7701-D666-E14C-B039-D68DB10DA5E9}"/>
    </a:ext>
  </a:extLst>
</a:theme>
</file>

<file path=ppt/theme/theme16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on_digital_presentation" id="{34CB5B74-81CF-5B40-B3FD-26562ADCC042}" vid="{5A7A3E80-1819-5E42-8026-10DE175974DB}"/>
    </a:ext>
  </a:extLst>
</a:theme>
</file>

<file path=ppt/theme/theme17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on_digital_presentation" id="{34CB5B74-81CF-5B40-B3FD-26562ADCC042}" vid="{1BFF7B01-955A-1A44-B110-F82A0BAA696C}"/>
    </a:ext>
  </a:extLst>
</a:theme>
</file>

<file path=ppt/theme/theme18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on_digital_presentation" id="{34CB5B74-81CF-5B40-B3FD-26562ADCC042}" vid="{A158C6D9-49B6-FB4C-8B3E-C2FF2C6A8F65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on_digital_presentation" id="{34CB5B74-81CF-5B40-B3FD-26562ADCC042}" vid="{8DF8CC63-5B95-7F4F-AEDF-DB95B97CD93A}"/>
    </a:ext>
  </a:extLst>
</a:theme>
</file>

<file path=ppt/theme/theme20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on_digital_presentation" id="{34CB5B74-81CF-5B40-B3FD-26562ADCC042}" vid="{FADC7701-D666-E14C-B039-D68DB10DA5E9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on_digital_presentation" id="{34CB5B74-81CF-5B40-B3FD-26562ADCC042}" vid="{5A7A3E80-1819-5E42-8026-10DE175974DB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on_digital_presentation" id="{34CB5B74-81CF-5B40-B3FD-26562ADCC042}" vid="{1BFF7B01-955A-1A44-B110-F82A0BAA696C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on_digital_presentation" id="{34CB5B74-81CF-5B40-B3FD-26562ADCC042}" vid="{A158C6D9-49B6-FB4C-8B3E-C2FF2C6A8F65}"/>
    </a:ext>
  </a:extLst>
</a:theme>
</file>

<file path=ppt/theme/theme7.xml><?xml version="1.0" encoding="utf-8"?>
<a:theme xmlns:a="http://schemas.openxmlformats.org/drawingml/2006/main" name="1_Cason_digital_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on_digital_presentation" id="{34CB5B74-81CF-5B40-B3FD-26562ADCC042}" vid="{B23C4634-C242-4C4B-A744-988A51336ED8}"/>
    </a:ext>
  </a:extLst>
</a:theme>
</file>

<file path=ppt/theme/theme8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on_digital_presentation" id="{34CB5B74-81CF-5B40-B3FD-26562ADCC042}" vid="{8DF8CC63-5B95-7F4F-AEDF-DB95B97CD93A}"/>
    </a:ext>
  </a:extLst>
</a:theme>
</file>

<file path=ppt/theme/theme9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on_digital_presentation" id="{34CB5B74-81CF-5B40-B3FD-26562ADCC042}" vid="{FADC7701-D666-E14C-B039-D68DB10DA5E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86B05CB14093D344A88D76E754ED3966" ma:contentTypeVersion="17" ma:contentTypeDescription="Új dokumentum létrehozása." ma:contentTypeScope="" ma:versionID="305fc2cbc8d534f5872a5ca4122ec058">
  <xsd:schema xmlns:xsd="http://www.w3.org/2001/XMLSchema" xmlns:xs="http://www.w3.org/2001/XMLSchema" xmlns:p="http://schemas.microsoft.com/office/2006/metadata/properties" xmlns:ns2="4f4c01f8-c1ca-46e3-9bbe-91a58ee47415" xmlns:ns3="b04ae0b3-ee45-450d-9a0e-5931bcd32cfb" targetNamespace="http://schemas.microsoft.com/office/2006/metadata/properties" ma:root="true" ma:fieldsID="ce95d99f854af60da9ab872a57bbee95" ns2:_="" ns3:_="">
    <xsd:import namespace="4f4c01f8-c1ca-46e3-9bbe-91a58ee47415"/>
    <xsd:import namespace="b04ae0b3-ee45-450d-9a0e-5931bcd32cf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_x00c9_rv_x00e9_nyess_x00e9_g_x0020_kezdete" minOccurs="0"/>
                <xsd:element ref="ns3:Dokumentum_x0020_c_x00ed_me" minOccurs="0"/>
                <xsd:element ref="ns3:Dokumentum_x0020_azonos_x00ed_t_x00f3_" minOccurs="0"/>
                <xsd:element ref="ns3:Kateg_x00f3_ria" minOccurs="0"/>
                <xsd:element ref="ns3:Hat_x00e1_ly_x00e1_t_x0020_vesztette" minOccurs="0"/>
                <xsd:element ref="ns3:K_x00e9_sz_x00ed_tette" minOccurs="0"/>
                <xsd:element ref="ns3:Hat_x00e1_lyos" minOccurs="0"/>
                <xsd:element ref="ns3:IVR_x0020_hat_x00e1_ly" minOccurs="0"/>
                <xsd:element ref="ns3:B_x00e1_nyB_x00e1_nyakapit_x00e1_nys_x00e1_g" minOccurs="0"/>
                <xsd:element ref="ns3:Angol_x0020_c_x00ed_m" minOccurs="0"/>
                <xsd:element ref="ns3:Dokumentum_x0020_jelleg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4c01f8-c1ca-46e3-9bbe-91a58ee4741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Résztvevők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Megosztva részletekkel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4ae0b3-ee45-450d-9a0e-5931bcd32c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_x00c9_rv_x00e9_nyess_x00e9_g_x0020_kezdete" ma:index="14" nillable="true" ma:displayName="Hatályba lépés dátuma" ma:format="DateOnly" ma:internalName="_x00c9_rv_x00e9_nyess_x00e9_g_x0020_kezdete">
      <xsd:simpleType>
        <xsd:restriction base="dms:DateTime"/>
      </xsd:simpleType>
    </xsd:element>
    <xsd:element name="Dokumentum_x0020_c_x00ed_me" ma:index="15" nillable="true" ma:displayName="Dokumentum címe" ma:description="A dokumentum címe" ma:internalName="Dokumentum_x0020_c_x00ed_me">
      <xsd:simpleType>
        <xsd:restriction base="dms:Text">
          <xsd:maxLength value="255"/>
        </xsd:restriction>
      </xsd:simpleType>
    </xsd:element>
    <xsd:element name="Dokumentum_x0020_azonos_x00ed_t_x00f3_" ma:index="16" nillable="true" ma:displayName="Dokumentum azonosító" ma:internalName="Dokumentum_x0020_azonos_x00ed_t_x00f3_">
      <xsd:simpleType>
        <xsd:restriction base="dms:Text">
          <xsd:maxLength value="255"/>
        </xsd:restriction>
      </xsd:simpleType>
    </xsd:element>
    <xsd:element name="Kateg_x00f3_ria" ma:index="17" nillable="true" ma:displayName="Kategória" ma:description="Dokumentum kategóriája" ma:internalName="Kateg_x00f3_ria">
      <xsd:simpleType>
        <xsd:restriction base="dms:Choice">
          <xsd:enumeration value="Folyamat szabályozás"/>
          <xsd:enumeration value="Politika/Engedély"/>
          <xsd:enumeration value="Szabályzat/Utasítás"/>
          <xsd:enumeration value="Technológia"/>
        </xsd:restriction>
      </xsd:simpleType>
    </xsd:element>
    <xsd:element name="Hat_x00e1_ly_x00e1_t_x0020_vesztette" ma:index="18" nillable="true" ma:displayName="Hatályát vesztette" ma:format="DateOnly" ma:internalName="Hat_x00e1_ly_x00e1_t_x0020_vesztette">
      <xsd:simpleType>
        <xsd:restriction base="dms:DateTime"/>
      </xsd:simpleType>
    </xsd:element>
    <xsd:element name="K_x00e9_sz_x00ed_tette" ma:index="19" nillable="true" ma:displayName="Készítette" ma:list="UserInfo" ma:SearchPeopleOnly="false" ma:SharePointGroup="0" ma:internalName="K_x00e9_sz_x00ed_tett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Hat_x00e1_lyos" ma:index="20" nillable="true" ma:displayName="Hatályos" ma:default="1" ma:description="A dokumentum alkalmazásának státusza" ma:internalName="Hat_x00e1_lyos">
      <xsd:simpleType>
        <xsd:restriction base="dms:Boolean"/>
      </xsd:simpleType>
    </xsd:element>
    <xsd:element name="IVR_x0020_hat_x00e1_ly" ma:index="21" nillable="true" ma:displayName="IVR hatály" ma:default="0" ma:description="IVR hatálya alá tartozás jelölése" ma:internalName="IVR_x0020_hat_x00e1_ly">
      <xsd:simpleType>
        <xsd:restriction base="dms:Boolean"/>
      </xsd:simpleType>
    </xsd:element>
    <xsd:element name="B_x00e1_nyB_x00e1_nyakapit_x00e1_nys_x00e1_g" ma:index="22" nillable="true" ma:displayName="Bányakapitányság" ma:default="0" ma:description="Bányakapitánysági vizsgálat hatályossága alá tartozás..." ma:internalName="B_x00e1_nyB_x00e1_nyakapit_x00e1_nys_x00e1_g">
      <xsd:simpleType>
        <xsd:restriction base="dms:Boolean"/>
      </xsd:simpleType>
    </xsd:element>
    <xsd:element name="Angol_x0020_c_x00ed_m" ma:index="23" nillable="true" ma:displayName="Angol cím" ma:internalName="Angol_x0020_c_x00ed_m">
      <xsd:simpleType>
        <xsd:restriction base="dms:Text">
          <xsd:maxLength value="255"/>
        </xsd:restriction>
      </xsd:simpleType>
    </xsd:element>
    <xsd:element name="Dokumentum_x0020_jellege" ma:index="24" nillable="true" ma:displayName="Dokumentum jellege" ma:default="Fődokumentum" ma:format="Dropdown" ma:internalName="Dokumentum_x0020_jellege">
      <xsd:simpleType>
        <xsd:restriction base="dms:Choice">
          <xsd:enumeration value="Fődokumentum"/>
          <xsd:enumeration value="Melléklet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at_x00e1_lyos xmlns="b04ae0b3-ee45-450d-9a0e-5931bcd32cfb">true</Hat_x00e1_lyos>
    <B_x00e1_nyB_x00e1_nyakapit_x00e1_nys_x00e1_g xmlns="b04ae0b3-ee45-450d-9a0e-5931bcd32cfb">false</B_x00e1_nyB_x00e1_nyakapit_x00e1_nys_x00e1_g>
    <Angol_x0020_c_x00ed_m xmlns="b04ae0b3-ee45-450d-9a0e-5931bcd32cfb" xsi:nil="true"/>
    <IVR_x0020_hat_x00e1_ly xmlns="b04ae0b3-ee45-450d-9a0e-5931bcd32cfb">false</IVR_x0020_hat_x00e1_ly>
    <_x00c9_rv_x00e9_nyess_x00e9_g_x0020_kezdete xmlns="b04ae0b3-ee45-450d-9a0e-5931bcd32cfb" xsi:nil="true"/>
    <Dokumentum_x0020_c_x00ed_me xmlns="b04ae0b3-ee45-450d-9a0e-5931bcd32cfb" xsi:nil="true"/>
    <Dokumentum_x0020_azonos_x00ed_t_x00f3_ xmlns="b04ae0b3-ee45-450d-9a0e-5931bcd32cfb" xsi:nil="true"/>
    <Kateg_x00f3_ria xmlns="b04ae0b3-ee45-450d-9a0e-5931bcd32cfb" xsi:nil="true"/>
    <Hat_x00e1_ly_x00e1_t_x0020_vesztette xmlns="b04ae0b3-ee45-450d-9a0e-5931bcd32cfb" xsi:nil="true"/>
    <K_x00e9_sz_x00ed_tette xmlns="b04ae0b3-ee45-450d-9a0e-5931bcd32cfb">
      <UserInfo>
        <DisplayName/>
        <AccountId xsi:nil="true"/>
        <AccountType/>
      </UserInfo>
    </K_x00e9_sz_x00ed_tette>
    <Dokumentum_x0020_jellege xmlns="b04ae0b3-ee45-450d-9a0e-5931bcd32cfb">Fődokumentum</Dokumentum_x0020_jellege>
  </documentManagement>
</p:properties>
</file>

<file path=customXml/itemProps1.xml><?xml version="1.0" encoding="utf-8"?>
<ds:datastoreItem xmlns:ds="http://schemas.openxmlformats.org/officeDocument/2006/customXml" ds:itemID="{7F3C6E4F-0531-44B0-8CEB-DBA3B3C35D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4c01f8-c1ca-46e3-9bbe-91a58ee47415"/>
    <ds:schemaRef ds:uri="b04ae0b3-ee45-450d-9a0e-5931bcd32c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4A0E53-67B2-4976-8847-253731E683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AFE580-08B5-4542-8F4E-15F0812EDAAB}">
  <ds:schemaRefs>
    <ds:schemaRef ds:uri="http://schemas.microsoft.com/office/2006/metadata/properties"/>
    <ds:schemaRef ds:uri="b04ae0b3-ee45-450d-9a0e-5931bcd32cfb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4f4c01f8-c1ca-46e3-9bbe-91a58ee4741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Cason_digital_2</Template>
  <TotalTime>12394</TotalTime>
  <Words>3184</Words>
  <Application>Microsoft Office PowerPoint</Application>
  <PresentationFormat>Szélesvásznú</PresentationFormat>
  <Paragraphs>310</Paragraphs>
  <Slides>48</Slides>
  <Notes>6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20</vt:i4>
      </vt:variant>
      <vt:variant>
        <vt:lpstr>Diacímek</vt:lpstr>
      </vt:variant>
      <vt:variant>
        <vt:i4>48</vt:i4>
      </vt:variant>
      <vt:variant>
        <vt:lpstr>Egyéni diasorok</vt:lpstr>
      </vt:variant>
      <vt:variant>
        <vt:i4>2</vt:i4>
      </vt:variant>
    </vt:vector>
  </HeadingPairs>
  <TitlesOfParts>
    <vt:vector size="76" baseType="lpstr">
      <vt:lpstr>Arial</vt:lpstr>
      <vt:lpstr>Calibri</vt:lpstr>
      <vt:lpstr>Calibri Light</vt:lpstr>
      <vt:lpstr>Proxima Nova</vt:lpstr>
      <vt:lpstr>Times New Roman</vt:lpstr>
      <vt:lpstr>Wingdings</vt:lpstr>
      <vt:lpstr>Cason_digital_2</vt:lpstr>
      <vt:lpstr>2_Custom Design</vt:lpstr>
      <vt:lpstr>1_Custom Design</vt:lpstr>
      <vt:lpstr>3_Custom Design</vt:lpstr>
      <vt:lpstr>4_Custom Design</vt:lpstr>
      <vt:lpstr>Custom Design</vt:lpstr>
      <vt:lpstr>1_Cason_digital_2</vt:lpstr>
      <vt:lpstr>5_Custom Design</vt:lpstr>
      <vt:lpstr>6_Custom Design</vt:lpstr>
      <vt:lpstr>7_Custom Design</vt:lpstr>
      <vt:lpstr>8_Custom Design</vt:lpstr>
      <vt:lpstr>9_Custom Design</vt:lpstr>
      <vt:lpstr>Cason_digital_presentation</vt:lpstr>
      <vt:lpstr>10_Custom Design</vt:lpstr>
      <vt:lpstr>11_Custom Design</vt:lpstr>
      <vt:lpstr>12_Custom Design</vt:lpstr>
      <vt:lpstr>13_Custom Design</vt:lpstr>
      <vt:lpstr>14_Custom Design</vt:lpstr>
      <vt:lpstr>Office Theme</vt:lpstr>
      <vt:lpstr>Office-téma</vt:lpstr>
      <vt:lpstr>Terepi beavatkozások folyamatában kötelezően elvégzendő szinkronizálási lépések  az S 04 segédlethez</vt:lpstr>
      <vt:lpstr>Terepi szinkronizációk főbb lépései </vt:lpstr>
      <vt:lpstr>Technikai segítség kérése a távadat szolgáltató, diszpécser szolgálatától</vt:lpstr>
      <vt:lpstr>Mobil applikáció telepítése, belépéshez szükséges azonosítók</vt:lpstr>
      <vt:lpstr>Belépés a felhasználói felületre (mobil eszköz applikáció, ill. PC-n böngészőből)</vt:lpstr>
      <vt:lpstr>I. Törzs, és mérési adatok szinkronizálása mobil applikáció segítségével, a központi mérési adatgyűjtő rendszerrel</vt:lpstr>
      <vt:lpstr>I./1. lépés: Eszköz összerendelés - a gázmérő és a kommunikációs eszköz összerendelése</vt:lpstr>
      <vt:lpstr>I./2. lépés:Eszköz összerendelés - készülékhely kiválasztása</vt:lpstr>
      <vt:lpstr>I./3. lépés:Eszköz összerendelés - a gázmérő és a kommunikációs eszköz adatok Új telepítés és utólagos bekötés esetén érvényes képernyő és szabályok</vt:lpstr>
      <vt:lpstr>I./3.1 lépés Eszköz összerendelés - a gázmérő és a kommunikációs eszköz adatok  Mérő csere, leszerelés, helyszíni ellenőrzés, utólagos szinkronizáció esetén érvényes képernyő, és szabályok</vt:lpstr>
      <vt:lpstr>I./4. lépés:Eszköz összerendelés – gázmérő / korrektor gyári szám leolvasása, vagy manuális rögzítése</vt:lpstr>
      <vt:lpstr>I./5. lépés: - DW Eszköz összerendelés – kommunikációs eszköz gyári szám leolvasása, vagy manuális rögzítése</vt:lpstr>
      <vt:lpstr>I./5. lépés: FTB Mini - Eszköz összerendelés – kommunikációs eszköz gyári szám leolvasása, vagy manuális rögzítése</vt:lpstr>
      <vt:lpstr>I./5. lépés: FTB készülék gyáriszámának beazonosítása: a dobozon általában filctollal manuálisan felírva található. Ezt kell rögzíteni/megadni a szinkronizálás során.</vt:lpstr>
      <vt:lpstr>I./6. lépés: Eszköz összerendelés – impulzus egyenérték megadása Nagyon fontos a pontos megadása, különben rossz mérési értékek kerülnek a rendszerbe</vt:lpstr>
      <vt:lpstr>I./6.1. lépés: Eszköz összerendelés – impulzus egyenérték megadása Nagyon fontos a pontos megadása, különben rossz mérési értékek kerülnek a rendszerbe</vt:lpstr>
      <vt:lpstr>I./6.1.1 lépés: Eszköz összerendelés – impulzus egyenérték megadása (a mágneses jeladó általában a legkisebb helyi értékű dobon van). Nagyon fontos a pontos megadása, különben rossz mérési értékek kerülnek a rendszerbe</vt:lpstr>
      <vt:lpstr>I./7. lépés:Eszköz összerendelés – gázmérő számláló állás rögzítése</vt:lpstr>
      <vt:lpstr>I./8. lépés: Eszköz összerendelés – adatok mentése Törzsadat, és mérési adatok szinkronizálásának utolsó lépése, adatok beküldése az adatgyűjtő rendszerbe. Ezzel a lépéssel a rendszerbe felszerelésre került a távadó/gázmérő/korrektor, vagy módosításra a mérőállás.</vt:lpstr>
      <vt:lpstr>I./9. lépés: Eszköz összerendelés – adatok mentésének ellenőrzési képernyő </vt:lpstr>
      <vt:lpstr>I./ 10. lépés: Eszköz szétválasztása – csak mérő/távadó leszerelés, folyamat során alkalmazandó!</vt:lpstr>
      <vt:lpstr>II. Távadó berendezés azonnali kényszerített kommunikációja a központi mérési adatgyűjtő rendszerrel</vt:lpstr>
      <vt:lpstr>II./1. lépés: Eszköz összerendelés – impulzus jeladó bekötésének ellenőrzése</vt:lpstr>
      <vt:lpstr>II./2. lépés: DW - Eszköz összerendelés – eszköz fedelének eltávolítása</vt:lpstr>
      <vt:lpstr>II./3. lépés: DW - Eszköz összerendelés – azonnali kommunikáció kezdeményezése</vt:lpstr>
      <vt:lpstr>II./2. lépés: FTB - Eszköz összerendelés – eszköz szétszerelése</vt:lpstr>
      <vt:lpstr>II./3. lépés: DW - Eszköz összerendelés – azonnali kommunikáció kezdeményezése</vt:lpstr>
      <vt:lpstr>III. Kényszerített kommunikáció sikerességének ellenőrzése mobil applikáció segítségével a központi mérési adatgyűjtő rendszerrel</vt:lpstr>
      <vt:lpstr>III./1. lépés: Eszköz összerendelés - a gázmérő és a kommunikációs eszköz összerendelése</vt:lpstr>
      <vt:lpstr>III./2. lépés:Eszköz összerendelés - készülékhely kiválasztása</vt:lpstr>
      <vt:lpstr>III./3. lépés: Adatok, és az azonnali kommunikáció ellenőrzése</vt:lpstr>
      <vt:lpstr>III./4. lépés: kommunikáció ellenőrzés – a részletes adatok ellenőrzése</vt:lpstr>
      <vt:lpstr>III./5. lépés: Kommunikációs eszközök összeszerelése </vt:lpstr>
      <vt:lpstr>IV.  Távadatküldő berendezés kikapcsolása</vt:lpstr>
      <vt:lpstr>IV./1. lépés:DW - Eszköz kikapcsolása</vt:lpstr>
      <vt:lpstr>IV./2. lépés: FTB - Eszköz kikapcsolása</vt:lpstr>
      <vt:lpstr>V.  Korrektorral felszerelt távmérési helyek speciális lépései</vt:lpstr>
      <vt:lpstr>V./1. lépés: Kommunikációs eszközök összeszerelése (telepítés)</vt:lpstr>
      <vt:lpstr> V./1.1. Nem korrektoros állomás megváltozik, gázmérőre való kötés helyett, korrektorra kell bekötni (korrektoros állomássá való alakítás impulzusosból) </vt:lpstr>
      <vt:lpstr> </vt:lpstr>
      <vt:lpstr>V./2.1. Corus korrektor bekötés</vt:lpstr>
      <vt:lpstr> </vt:lpstr>
      <vt:lpstr>V./2.3. Fiorentini Explorer+ bekötés</vt:lpstr>
      <vt:lpstr>V./2.4. SEVC-D bekötés </vt:lpstr>
      <vt:lpstr>V./3. lépés: Kommunikációs eszközök összerendelése (korrektor cserék)</vt:lpstr>
      <vt:lpstr>V./3. Korrektor cseréje típus azonos korrektorra</vt:lpstr>
      <vt:lpstr>V.4. Korrektor cseréje eltérő típusú korrektorra</vt:lpstr>
      <vt:lpstr>PowerPoint-bemutató</vt:lpstr>
      <vt:lpstr>Telepítés</vt:lpstr>
      <vt:lpstr>csere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Jászberényi Zoltán</dc:creator>
  <cp:lastModifiedBy>Pap-Lukács Ferenc</cp:lastModifiedBy>
  <cp:revision>321</cp:revision>
  <dcterms:created xsi:type="dcterms:W3CDTF">2015-09-23T14:30:17Z</dcterms:created>
  <dcterms:modified xsi:type="dcterms:W3CDTF">2021-11-23T13:52:14Z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0x01010086B05CB14093D344A88D76E754ED3966</vt:lpwstr>
  </property>
</Properties>
</file>